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98" r:id="rId2"/>
    <p:sldId id="306" r:id="rId3"/>
    <p:sldId id="307" r:id="rId4"/>
    <p:sldId id="313" r:id="rId5"/>
    <p:sldId id="325" r:id="rId6"/>
    <p:sldId id="308" r:id="rId7"/>
    <p:sldId id="314" r:id="rId8"/>
    <p:sldId id="309" r:id="rId9"/>
    <p:sldId id="316" r:id="rId10"/>
    <p:sldId id="326" r:id="rId11"/>
    <p:sldId id="321" r:id="rId12"/>
    <p:sldId id="327" r:id="rId13"/>
    <p:sldId id="323" r:id="rId14"/>
    <p:sldId id="328" r:id="rId15"/>
    <p:sldId id="329" r:id="rId16"/>
    <p:sldId id="305" r:id="rId17"/>
  </p:sldIdLst>
  <p:sldSz cx="9144000" cy="5143500" type="screen16x9"/>
  <p:notesSz cx="6858000" cy="9144000"/>
  <p:defaultTextStyle>
    <a:defPPr>
      <a:defRPr lang="en-US"/>
    </a:defPPr>
    <a:lvl1pPr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orient="horz" pos="1188">
          <p15:clr>
            <a:srgbClr val="A4A3A4"/>
          </p15:clr>
        </p15:guide>
        <p15:guide id="3" orient="horz" pos="972">
          <p15:clr>
            <a:srgbClr val="A4A3A4"/>
          </p15:clr>
        </p15:guide>
        <p15:guide id="4" orient="horz" pos="756">
          <p15:clr>
            <a:srgbClr val="A4A3A4"/>
          </p15:clr>
        </p15:guide>
        <p15:guide id="5" orient="horz" pos="1080">
          <p15:clr>
            <a:srgbClr val="A4A3A4"/>
          </p15:clr>
        </p15:guide>
        <p15:guide id="6" orient="horz" pos="1404">
          <p15:clr>
            <a:srgbClr val="A4A3A4"/>
          </p15:clr>
        </p15:guide>
        <p15:guide id="7" orient="horz" pos="1296">
          <p15:clr>
            <a:srgbClr val="A4A3A4"/>
          </p15:clr>
        </p15:guide>
        <p15:guide id="8" orient="horz" pos="864">
          <p15:clr>
            <a:srgbClr val="A4A3A4"/>
          </p15:clr>
        </p15:guide>
        <p15:guide id="9" pos="2880">
          <p15:clr>
            <a:srgbClr val="A4A3A4"/>
          </p15:clr>
        </p15:guide>
        <p15:guide id="10" pos="1728">
          <p15:clr>
            <a:srgbClr val="A4A3A4"/>
          </p15:clr>
        </p15:guide>
        <p15:guide id="11" pos="721">
          <p15:clr>
            <a:srgbClr val="A4A3A4"/>
          </p15:clr>
        </p15:guide>
        <p15:guide id="12" pos="1144">
          <p15:clr>
            <a:srgbClr val="A4A3A4"/>
          </p15:clr>
        </p15:guide>
        <p15:guide id="13" pos="3455">
          <p15:clr>
            <a:srgbClr val="A4A3A4"/>
          </p15:clr>
        </p15:guide>
        <p15:guide id="14" pos="5184">
          <p15:clr>
            <a:srgbClr val="A4A3A4"/>
          </p15:clr>
        </p15:guide>
        <p15:guide id="15" pos="2305">
          <p15:clr>
            <a:srgbClr val="A4A3A4"/>
          </p15:clr>
        </p15:guide>
        <p15:guide id="16" pos="40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8"/>
    <p:restoredTop sz="77795"/>
  </p:normalViewPr>
  <p:slideViewPr>
    <p:cSldViewPr snapToObjects="1">
      <p:cViewPr varScale="1">
        <p:scale>
          <a:sx n="113" d="100"/>
          <a:sy n="113" d="100"/>
        </p:scale>
        <p:origin x="1576" y="176"/>
      </p:cViewPr>
      <p:guideLst>
        <p:guide orient="horz" pos="1620"/>
        <p:guide orient="horz" pos="1188"/>
        <p:guide orient="horz" pos="972"/>
        <p:guide orient="horz" pos="756"/>
        <p:guide orient="horz" pos="1080"/>
        <p:guide orient="horz" pos="1404"/>
        <p:guide orient="horz" pos="1296"/>
        <p:guide orient="horz" pos="864"/>
        <p:guide pos="2880"/>
        <p:guide pos="1728"/>
        <p:guide pos="721"/>
        <p:guide pos="1144"/>
        <p:guide pos="3455"/>
        <p:guide pos="5184"/>
        <p:guide pos="2305"/>
        <p:guide pos="403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snapToObjects="1">
      <p:cViewPr varScale="1">
        <p:scale>
          <a:sx n="100" d="100"/>
          <a:sy n="100" d="100"/>
        </p:scale>
        <p:origin x="-4288"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013E40-9ED3-8F42-8D0B-2462FA2C3947}"/>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3F65E136-52A6-8B44-A245-F43294553793}"/>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2E446526-0472-E34E-85DD-9A138E65C802}" type="datetime1">
              <a:rPr lang="en-US" altLang="en-US"/>
              <a:pPr>
                <a:defRPr/>
              </a:pPr>
              <a:t>7/25/23</a:t>
            </a:fld>
            <a:endParaRPr lang="en-US" altLang="en-US"/>
          </a:p>
        </p:txBody>
      </p:sp>
      <p:sp>
        <p:nvSpPr>
          <p:cNvPr id="4" name="Footer Placeholder 3">
            <a:extLst>
              <a:ext uri="{FF2B5EF4-FFF2-40B4-BE49-F238E27FC236}">
                <a16:creationId xmlns:a16="http://schemas.microsoft.com/office/drawing/2014/main" id="{B2E51795-217D-F947-9FAC-2B3AB40C12CB}"/>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F4A80203-7696-8E48-B853-EBB7ECAEEB69}"/>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EA675493-86A7-0443-A250-F5990D575D7D}"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09866D4-699C-F04B-89DF-1BBECC2D922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B9CF313D-5466-AD43-A0B4-A943DB13DA72}"/>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02A7651-D4D8-214B-B243-EE722F4A4429}" type="datetime1">
              <a:rPr lang="en-US" altLang="en-US"/>
              <a:pPr>
                <a:defRPr/>
              </a:pPr>
              <a:t>7/25/23</a:t>
            </a:fld>
            <a:endParaRPr lang="en-US" altLang="en-US"/>
          </a:p>
        </p:txBody>
      </p:sp>
      <p:sp>
        <p:nvSpPr>
          <p:cNvPr id="4" name="Slide Image Placeholder 3">
            <a:extLst>
              <a:ext uri="{FF2B5EF4-FFF2-40B4-BE49-F238E27FC236}">
                <a16:creationId xmlns:a16="http://schemas.microsoft.com/office/drawing/2014/main" id="{97E3B544-965A-474E-BA9E-27F6CEBEC1C4}"/>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183591A6-FDEA-044A-AED5-E81A74301ED1}"/>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endParaRPr lang="en-US" noProof="0"/>
          </a:p>
        </p:txBody>
      </p:sp>
      <p:sp>
        <p:nvSpPr>
          <p:cNvPr id="6" name="Footer Placeholder 5">
            <a:extLst>
              <a:ext uri="{FF2B5EF4-FFF2-40B4-BE49-F238E27FC236}">
                <a16:creationId xmlns:a16="http://schemas.microsoft.com/office/drawing/2014/main" id="{761710CB-DDAA-5B42-859A-8C097FE19CA0}"/>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6BF9F16D-0A07-9645-902C-D14C0A026770}"/>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532C7129-0DD5-1D47-A01A-7DA0B8FCBC4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a:extLst>
              <a:ext uri="{FF2B5EF4-FFF2-40B4-BE49-F238E27FC236}">
                <a16:creationId xmlns:a16="http://schemas.microsoft.com/office/drawing/2014/main" id="{4F903DC3-61D9-854F-8467-41DC2BE96FF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4" name="Notes Placeholder 2">
            <a:extLst>
              <a:ext uri="{FF2B5EF4-FFF2-40B4-BE49-F238E27FC236}">
                <a16:creationId xmlns:a16="http://schemas.microsoft.com/office/drawing/2014/main" id="{5DA0A50B-7E01-4B4C-A9D7-210D3FBDCAD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8435" name="Slide Number Placeholder 3">
            <a:extLst>
              <a:ext uri="{FF2B5EF4-FFF2-40B4-BE49-F238E27FC236}">
                <a16:creationId xmlns:a16="http://schemas.microsoft.com/office/drawing/2014/main" id="{80A63EA4-FBD3-E140-8E2A-70D538DF5F3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EC81F061-CCC2-F249-BA0D-951E69AE7989}" type="slidenum">
              <a:rPr lang="en-US" altLang="en-US" smtClean="0"/>
              <a:pPr>
                <a:spcBef>
                  <a:spcPct val="0"/>
                </a:spcBef>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for priority based classification, their approach outperformed other contemporary bug classifiers. </a:t>
            </a:r>
          </a:p>
        </p:txBody>
      </p:sp>
      <p:sp>
        <p:nvSpPr>
          <p:cNvPr id="4" name="Slide Number Placeholder 3"/>
          <p:cNvSpPr>
            <a:spLocks noGrp="1"/>
          </p:cNvSpPr>
          <p:nvPr>
            <p:ph type="sldNum" sz="quarter" idx="5"/>
          </p:nvPr>
        </p:nvSpPr>
        <p:spPr/>
        <p:txBody>
          <a:bodyPr/>
          <a:lstStyle/>
          <a:p>
            <a:pPr>
              <a:defRPr/>
            </a:pPr>
            <a:fld id="{532C7129-0DD5-1D47-A01A-7DA0B8FCBC4F}" type="slidenum">
              <a:rPr lang="en-US" altLang="en-US" smtClean="0"/>
              <a:pPr>
                <a:defRPr/>
              </a:pPr>
              <a:t>10</a:t>
            </a:fld>
            <a:endParaRPr lang="en-US" altLang="en-US"/>
          </a:p>
        </p:txBody>
      </p:sp>
    </p:spTree>
    <p:extLst>
      <p:ext uri="{BB962C8B-B14F-4D97-AF65-F5344CB8AC3E}">
        <p14:creationId xmlns:p14="http://schemas.microsoft.com/office/powerpoint/2010/main" val="2112516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Now, we will be looking at the relevant chosen papers and comparing them with the paper by Izadi et al. This comparison is only for the objective based classification.</a:t>
            </a:r>
          </a:p>
          <a:p>
            <a:r>
              <a:rPr lang="en-US" dirty="0"/>
              <a:t>First paper is </a:t>
            </a:r>
            <a:r>
              <a:rPr lang="en-US" dirty="0" err="1"/>
              <a:t>TicketTagger</a:t>
            </a:r>
            <a:r>
              <a:rPr lang="en-US" dirty="0"/>
              <a:t> by Kallis et al. which used Bug title and Bug report body text as their input features. They decided to use three default labels from </a:t>
            </a:r>
            <a:r>
              <a:rPr lang="en-US" dirty="0" err="1"/>
              <a:t>Github</a:t>
            </a:r>
            <a:r>
              <a:rPr lang="en-US" dirty="0"/>
              <a:t> , Bug, Enhancement and Question. They used bag of words approach to process the textual information which is an NLP method that looks at text in an unordered fashion as if words are pulled out in random from a bag. They used </a:t>
            </a:r>
            <a:r>
              <a:rPr lang="en-US" dirty="0" err="1"/>
              <a:t>FastText</a:t>
            </a:r>
            <a:r>
              <a:rPr lang="en-US" dirty="0"/>
              <a:t> classifier which is a text classification and word embedding library developed by Facebook’s AI Research lab. They achieved an overall F1-score of 82.63 using this method. </a:t>
            </a:r>
          </a:p>
          <a:p>
            <a:r>
              <a:rPr lang="en-US" dirty="0"/>
              <a:t>Second paper is </a:t>
            </a:r>
            <a:r>
              <a:rPr lang="en-US" dirty="0" err="1"/>
              <a:t>Github</a:t>
            </a:r>
            <a:r>
              <a:rPr lang="en-US" dirty="0"/>
              <a:t> Issue Classification Using BERT-Style models by Bhardwaj and Kadam, that used textual features of Bug reports like title and body, as well as other features like whether the issue was one of the early reports of the project, if the issue report was owner opened, and whether the title has a question in it. The labels they used were also Bug, Enhancement and Question. They experimented with other classifiers as well but found the best results using </a:t>
            </a:r>
            <a:r>
              <a:rPr lang="en-US" dirty="0" err="1"/>
              <a:t>RoBERTa</a:t>
            </a:r>
            <a:r>
              <a:rPr lang="en-US" dirty="0"/>
              <a:t> with a linear </a:t>
            </a:r>
            <a:r>
              <a:rPr lang="en-US" dirty="0" err="1"/>
              <a:t>softmax</a:t>
            </a:r>
            <a:r>
              <a:rPr lang="en-US" dirty="0"/>
              <a:t> layer. </a:t>
            </a:r>
            <a:r>
              <a:rPr lang="en-US" dirty="0" err="1"/>
              <a:t>RoBERTa</a:t>
            </a:r>
            <a:r>
              <a:rPr lang="en-US" dirty="0"/>
              <a:t> is a transformer model pretrained to optimize previous implementation of BERT large language model. And, </a:t>
            </a:r>
            <a:r>
              <a:rPr lang="en-US" dirty="0" err="1"/>
              <a:t>Softmax</a:t>
            </a:r>
            <a:r>
              <a:rPr lang="en-US" dirty="0"/>
              <a:t> layer indicates the activation function that is widely used for multi-class output in neural networks. </a:t>
            </a:r>
          </a:p>
          <a:p>
            <a:r>
              <a:rPr lang="en-US" dirty="0"/>
              <a:t>Finally the paper in question, </a:t>
            </a:r>
            <a:r>
              <a:rPr lang="en-CA" sz="1200" b="0" i="0" kern="1200" dirty="0">
                <a:solidFill>
                  <a:schemeClr val="dk1"/>
                </a:solidFill>
                <a:effectLst/>
                <a:latin typeface="+mn-lt"/>
                <a:ea typeface="+mn-ea"/>
                <a:cs typeface="+mn-cs"/>
              </a:rPr>
              <a:t>Predicting the objective and priority of issue reports in software repositories by Izadi et al. chose to use only textual features i.e., bug title and bug description. Their labels were a bit different than the previous two. They selected Bug, Enhancement and Support/Documentation labels. For their classifier, they also reported the best performance by </a:t>
            </a:r>
            <a:r>
              <a:rPr lang="en-CA" sz="1200" b="0" i="0" kern="1200" dirty="0" err="1">
                <a:solidFill>
                  <a:schemeClr val="dk1"/>
                </a:solidFill>
                <a:effectLst/>
                <a:latin typeface="+mn-lt"/>
                <a:ea typeface="+mn-ea"/>
                <a:cs typeface="+mn-cs"/>
              </a:rPr>
              <a:t>RoBERTa</a:t>
            </a:r>
            <a:r>
              <a:rPr lang="en-CA" sz="1200" b="0" i="0" kern="1200" dirty="0">
                <a:solidFill>
                  <a:schemeClr val="dk1"/>
                </a:solidFill>
                <a:effectLst/>
                <a:latin typeface="+mn-lt"/>
                <a:ea typeface="+mn-ea"/>
                <a:cs typeface="+mn-cs"/>
              </a:rPr>
              <a:t> model.</a:t>
            </a:r>
          </a:p>
          <a:p>
            <a:endParaRPr lang="en-CA" sz="1200" b="0" i="0" kern="1200" dirty="0">
              <a:solidFill>
                <a:schemeClr val="dk1"/>
              </a:solidFill>
              <a:effectLst/>
              <a:latin typeface="+mn-lt"/>
              <a:ea typeface="+mn-ea"/>
              <a:cs typeface="+mn-cs"/>
            </a:endParaRPr>
          </a:p>
          <a:p>
            <a:r>
              <a:rPr lang="en-CA" sz="1200" b="0" i="0" kern="1200" dirty="0">
                <a:solidFill>
                  <a:schemeClr val="dk1"/>
                </a:solidFill>
                <a:effectLst/>
                <a:latin typeface="+mn-lt"/>
                <a:ea typeface="+mn-ea"/>
                <a:cs typeface="+mn-cs"/>
              </a:rPr>
              <a:t>It should be noted that the the last two papers performed multiple experiments and compared their approach with other methods before reporting the ones that worked the best, however, the first paper called </a:t>
            </a:r>
            <a:r>
              <a:rPr lang="en-CA" sz="1200" b="0" i="0" kern="1200" dirty="0" err="1">
                <a:solidFill>
                  <a:schemeClr val="dk1"/>
                </a:solidFill>
                <a:effectLst/>
                <a:latin typeface="+mn-lt"/>
                <a:ea typeface="+mn-ea"/>
                <a:cs typeface="+mn-cs"/>
              </a:rPr>
              <a:t>TicketTagger</a:t>
            </a:r>
            <a:r>
              <a:rPr lang="en-CA" sz="1200" b="0" i="0" kern="1200" dirty="0">
                <a:solidFill>
                  <a:schemeClr val="dk1"/>
                </a:solidFill>
                <a:effectLst/>
                <a:latin typeface="+mn-lt"/>
                <a:ea typeface="+mn-ea"/>
                <a:cs typeface="+mn-cs"/>
              </a:rPr>
              <a:t> only reported the performance of the implemented approach. </a:t>
            </a:r>
          </a:p>
          <a:p>
            <a:endParaRPr lang="en-CA" sz="1200" b="0" i="0" kern="1200" dirty="0">
              <a:solidFill>
                <a:schemeClr val="dk1"/>
              </a:solidFill>
              <a:effectLst/>
              <a:latin typeface="+mn-lt"/>
              <a:ea typeface="+mn-ea"/>
              <a:cs typeface="+mn-cs"/>
            </a:endParaRPr>
          </a:p>
          <a:p>
            <a:r>
              <a:rPr lang="en-CA" sz="1200" b="0" i="0" kern="1200" dirty="0">
                <a:solidFill>
                  <a:schemeClr val="dk1"/>
                </a:solidFill>
                <a:effectLst/>
                <a:latin typeface="+mn-lt"/>
                <a:ea typeface="+mn-ea"/>
                <a:cs typeface="+mn-cs"/>
              </a:rPr>
              <a:t>Among all the papers here, I would attribute the usage of additional non-textual features with bug title and description, and pretraining the large language model, to getting the highest overall F1-scores by the second paper by Bhardwaj and Kadam. </a:t>
            </a:r>
            <a:endParaRPr lang="en-US" dirty="0"/>
          </a:p>
        </p:txBody>
      </p:sp>
      <p:sp>
        <p:nvSpPr>
          <p:cNvPr id="4" name="Slide Number Placeholder 3"/>
          <p:cNvSpPr>
            <a:spLocks noGrp="1"/>
          </p:cNvSpPr>
          <p:nvPr>
            <p:ph type="sldNum" sz="quarter" idx="5"/>
          </p:nvPr>
        </p:nvSpPr>
        <p:spPr/>
        <p:txBody>
          <a:bodyPr/>
          <a:lstStyle/>
          <a:p>
            <a:pPr>
              <a:defRPr/>
            </a:pPr>
            <a:fld id="{532C7129-0DD5-1D47-A01A-7DA0B8FCBC4F}" type="slidenum">
              <a:rPr lang="en-US" altLang="en-US" smtClean="0"/>
              <a:pPr>
                <a:defRPr/>
              </a:pPr>
              <a:t>11</a:t>
            </a:fld>
            <a:endParaRPr lang="en-US" altLang="en-US"/>
          </a:p>
        </p:txBody>
      </p:sp>
    </p:spTree>
    <p:extLst>
      <p:ext uri="{BB962C8B-B14F-4D97-AF65-F5344CB8AC3E}">
        <p14:creationId xmlns:p14="http://schemas.microsoft.com/office/powerpoint/2010/main" val="2033613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priority based classification, we have 3 papers that we have chosen to review and compare with the paper by Izadi et al. In this review I will go column wise instead of row wise to cover them all faster.</a:t>
            </a:r>
          </a:p>
          <a:p>
            <a:endParaRPr lang="en-US" dirty="0"/>
          </a:p>
          <a:p>
            <a:r>
              <a:rPr lang="en-US" dirty="0"/>
              <a:t>It should be noted that the first three papers sourced their data from Bugzilla, while the last paper by Izadi et al. sourced theirs from GitHub issues. </a:t>
            </a:r>
          </a:p>
          <a:p>
            <a:endParaRPr lang="en-US" dirty="0"/>
          </a:p>
          <a:p>
            <a:r>
              <a:rPr lang="en-US" dirty="0"/>
              <a:t>If we compare our selected paper (which is by Izadi et al.) and the second paper as they both have treated this problem as a binary classification, we see that the second paper by Guo et al. performs much better with 88%. However, the differences in their data sources can contribute to these results.</a:t>
            </a:r>
          </a:p>
          <a:p>
            <a:endParaRPr lang="en-US" dirty="0"/>
          </a:p>
          <a:p>
            <a:r>
              <a:rPr lang="en-US" dirty="0"/>
              <a:t>However, if we look at the overall picture, we see that the third paper reports the highest overall F1-score of 88.4%. This could be because while the third paper has taken all priority levels from 1 to 4, the paper by Izadi et al. combined some levels of priority to reduce the labels into a binary problem of high and low priority.</a:t>
            </a:r>
          </a:p>
          <a:p>
            <a:r>
              <a:rPr lang="en-US" dirty="0"/>
              <a:t> </a:t>
            </a:r>
          </a:p>
          <a:p>
            <a:endParaRPr lang="en-US" dirty="0"/>
          </a:p>
        </p:txBody>
      </p:sp>
      <p:sp>
        <p:nvSpPr>
          <p:cNvPr id="4" name="Slide Number Placeholder 3"/>
          <p:cNvSpPr>
            <a:spLocks noGrp="1"/>
          </p:cNvSpPr>
          <p:nvPr>
            <p:ph type="sldNum" sz="quarter" idx="5"/>
          </p:nvPr>
        </p:nvSpPr>
        <p:spPr/>
        <p:txBody>
          <a:bodyPr/>
          <a:lstStyle/>
          <a:p>
            <a:pPr>
              <a:defRPr/>
            </a:pPr>
            <a:fld id="{532C7129-0DD5-1D47-A01A-7DA0B8FCBC4F}" type="slidenum">
              <a:rPr lang="en-US" altLang="en-US" smtClean="0"/>
              <a:pPr>
                <a:defRPr/>
              </a:pPr>
              <a:t>12</a:t>
            </a:fld>
            <a:endParaRPr lang="en-US" altLang="en-US"/>
          </a:p>
        </p:txBody>
      </p:sp>
    </p:spTree>
    <p:extLst>
      <p:ext uri="{BB962C8B-B14F-4D97-AF65-F5344CB8AC3E}">
        <p14:creationId xmlns:p14="http://schemas.microsoft.com/office/powerpoint/2010/main" val="2991930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this presentation sheds light on the strategies utilized by researchers in bug classification-related studies. It provides valuable insights into the performance of various classifiers and the significance of accurate issue labeling. The presentation serves as a comprehensive reference for bug classification-related problems</a:t>
            </a:r>
          </a:p>
          <a:p>
            <a:r>
              <a:rPr lang="en-US" dirty="0"/>
              <a:t>This presentation aimed to compare various solutions proposed by researchers in the context of bug classification, particularly focusing on objective-based classification and priority-based classification. Izadi et al. [10] conducted research to develop automatic bug classifiers for these two problem statements, and their work served as the focal point of comparison. We found that </a:t>
            </a:r>
            <a:r>
              <a:rPr lang="en-US" dirty="0" err="1"/>
              <a:t>RoBERTa</a:t>
            </a:r>
            <a:r>
              <a:rPr lang="en-US" dirty="0"/>
              <a:t> performed exceptionally for objective based classification, while Random forest was the most appropriate for priority based classification. </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532C7129-0DD5-1D47-A01A-7DA0B8FCBC4F}" type="slidenum">
              <a:rPr lang="en-US" altLang="en-US" smtClean="0"/>
              <a:pPr>
                <a:defRPr/>
              </a:pPr>
              <a:t>13</a:t>
            </a:fld>
            <a:endParaRPr lang="en-US" altLang="en-US"/>
          </a:p>
        </p:txBody>
      </p:sp>
    </p:spTree>
    <p:extLst>
      <p:ext uri="{BB962C8B-B14F-4D97-AF65-F5344CB8AC3E}">
        <p14:creationId xmlns:p14="http://schemas.microsoft.com/office/powerpoint/2010/main" val="4009225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end the presentation I would like to thank and acknowledge my Research supervisor Dr. </a:t>
            </a:r>
            <a:r>
              <a:rPr lang="en-US" dirty="0" err="1"/>
              <a:t>Gema</a:t>
            </a:r>
            <a:r>
              <a:rPr lang="en-US" dirty="0"/>
              <a:t> Rodriguez Perez for her guidance and support. Thank you.</a:t>
            </a:r>
          </a:p>
        </p:txBody>
      </p:sp>
      <p:sp>
        <p:nvSpPr>
          <p:cNvPr id="4" name="Slide Number Placeholder 3"/>
          <p:cNvSpPr>
            <a:spLocks noGrp="1"/>
          </p:cNvSpPr>
          <p:nvPr>
            <p:ph type="sldNum" sz="quarter" idx="5"/>
          </p:nvPr>
        </p:nvSpPr>
        <p:spPr/>
        <p:txBody>
          <a:bodyPr/>
          <a:lstStyle/>
          <a:p>
            <a:pPr>
              <a:defRPr/>
            </a:pPr>
            <a:fld id="{532C7129-0DD5-1D47-A01A-7DA0B8FCBC4F}" type="slidenum">
              <a:rPr lang="en-US" altLang="en-US" smtClean="0"/>
              <a:pPr>
                <a:defRPr/>
              </a:pPr>
              <a:t>16</a:t>
            </a:fld>
            <a:endParaRPr lang="en-US" altLang="en-US"/>
          </a:p>
        </p:txBody>
      </p:sp>
    </p:spTree>
    <p:extLst>
      <p:ext uri="{BB962C8B-B14F-4D97-AF65-F5344CB8AC3E}">
        <p14:creationId xmlns:p14="http://schemas.microsoft.com/office/powerpoint/2010/main" val="776560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 we will go through the following segments for the presentation.</a:t>
            </a:r>
          </a:p>
        </p:txBody>
      </p:sp>
      <p:sp>
        <p:nvSpPr>
          <p:cNvPr id="4" name="Slide Number Placeholder 3"/>
          <p:cNvSpPr>
            <a:spLocks noGrp="1"/>
          </p:cNvSpPr>
          <p:nvPr>
            <p:ph type="sldNum" sz="quarter" idx="5"/>
          </p:nvPr>
        </p:nvSpPr>
        <p:spPr/>
        <p:txBody>
          <a:bodyPr/>
          <a:lstStyle/>
          <a:p>
            <a:pPr>
              <a:defRPr/>
            </a:pPr>
            <a:fld id="{532C7129-0DD5-1D47-A01A-7DA0B8FCBC4F}" type="slidenum">
              <a:rPr lang="en-US" altLang="en-US" smtClean="0"/>
              <a:pPr>
                <a:defRPr/>
              </a:pPr>
              <a:t>2</a:t>
            </a:fld>
            <a:endParaRPr lang="en-US" altLang="en-US"/>
          </a:p>
        </p:txBody>
      </p:sp>
    </p:spTree>
    <p:extLst>
      <p:ext uri="{BB962C8B-B14F-4D97-AF65-F5344CB8AC3E}">
        <p14:creationId xmlns:p14="http://schemas.microsoft.com/office/powerpoint/2010/main" val="3443410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171450" indent="-171450">
              <a:buFontTx/>
              <a:buChar char="-"/>
            </a:pPr>
            <a:r>
              <a:rPr lang="en-US" dirty="0"/>
              <a:t>Let me first introduce the concepts that are related to the paper to give a sense of the background of the problem and the research at hand. </a:t>
            </a:r>
          </a:p>
          <a:p>
            <a:pPr marL="171450" indent="-171450">
              <a:buFontTx/>
              <a:buChar char="-"/>
            </a:pPr>
            <a:r>
              <a:rPr lang="en-US" dirty="0"/>
              <a:t>The central entity we will be discussing today are software issues. Software issues are one of the most highly analyzed entities in the software development field. </a:t>
            </a:r>
          </a:p>
          <a:p>
            <a:pPr marL="171450" indent="-171450">
              <a:buFontTx/>
              <a:buChar char="-"/>
            </a:pPr>
            <a:r>
              <a:rPr lang="en-US" dirty="0"/>
              <a:t>In order to manage them throughout the software development life cycle, they are tracked using issue-tracking systems. When an issue is detected, an issue report is opened and various information related to the bug is added to this report. You can see an example of a bug report in this slide. </a:t>
            </a:r>
          </a:p>
          <a:p>
            <a:pPr marL="171450" indent="-171450">
              <a:buFontTx/>
              <a:buChar char="-"/>
            </a:pPr>
            <a:r>
              <a:rPr lang="en-US" dirty="0"/>
              <a:t>GitHub provides an in-built issue tracking system and offers multiple types of categories and labels for better issue management.</a:t>
            </a:r>
          </a:p>
          <a:p>
            <a:pPr marL="171450" indent="-171450">
              <a:buFontTx/>
              <a:buChar char="-"/>
            </a:pPr>
            <a:r>
              <a:rPr lang="en-US" dirty="0"/>
              <a:t>The paper by Izadi et al. focused on two main kinds of category criteria – the objective of the issue and the issue priority. </a:t>
            </a:r>
          </a:p>
          <a:p>
            <a:pPr marL="171450" indent="-171450">
              <a:buFontTx/>
              <a:buChar char="-"/>
            </a:pPr>
            <a:r>
              <a:rPr lang="en-US" dirty="0"/>
              <a:t>The objective of an issue means what kind of issue is it? Whether it’s a bug, enhancement request, support or documentation type or a feature. These are a few examples of </a:t>
            </a:r>
            <a:r>
              <a:rPr lang="en-US" dirty="0" err="1"/>
              <a:t>Github</a:t>
            </a:r>
            <a:r>
              <a:rPr lang="en-US" dirty="0"/>
              <a:t> issue labels. </a:t>
            </a:r>
          </a:p>
          <a:p>
            <a:pPr marL="171450" indent="-171450">
              <a:buFontTx/>
              <a:buChar char="-"/>
            </a:pPr>
            <a:r>
              <a:rPr lang="en-US" dirty="0"/>
              <a:t>The priority of an issue means how severe is the issue and how soon should it be fixed, and whether it should be prioritized over other issues or not. </a:t>
            </a:r>
          </a:p>
          <a:p>
            <a:pPr marL="171450" indent="-171450">
              <a:buFontTx/>
              <a:buChar char="-"/>
            </a:pPr>
            <a:r>
              <a:rPr lang="en-US" dirty="0"/>
              <a:t>Through their research, Izadi et al. aimed to build an automatic issue labelling system and performed experiments for two types of classification, one based on objectives and other based on priority.</a:t>
            </a:r>
          </a:p>
        </p:txBody>
      </p:sp>
      <p:sp>
        <p:nvSpPr>
          <p:cNvPr id="4" name="Slide Number Placeholder 3"/>
          <p:cNvSpPr>
            <a:spLocks noGrp="1"/>
          </p:cNvSpPr>
          <p:nvPr>
            <p:ph type="sldNum" sz="quarter" idx="5"/>
          </p:nvPr>
        </p:nvSpPr>
        <p:spPr/>
        <p:txBody>
          <a:bodyPr/>
          <a:lstStyle/>
          <a:p>
            <a:pPr>
              <a:defRPr/>
            </a:pPr>
            <a:fld id="{532C7129-0DD5-1D47-A01A-7DA0B8FCBC4F}" type="slidenum">
              <a:rPr lang="en-US" altLang="en-US" smtClean="0"/>
              <a:pPr>
                <a:defRPr/>
              </a:pPr>
              <a:t>3</a:t>
            </a:fld>
            <a:endParaRPr lang="en-US" altLang="en-US"/>
          </a:p>
        </p:txBody>
      </p:sp>
    </p:spTree>
    <p:extLst>
      <p:ext uri="{BB962C8B-B14F-4D97-AF65-F5344CB8AC3E}">
        <p14:creationId xmlns:p14="http://schemas.microsoft.com/office/powerpoint/2010/main" val="4007758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paper wanted to understand more on </a:t>
            </a:r>
            <a:r>
              <a:rPr lang="en-US" dirty="0" err="1"/>
              <a:t>Github</a:t>
            </a:r>
            <a:r>
              <a:rPr lang="en-US" dirty="0"/>
              <a:t> issue labelling trends. What motivated them? </a:t>
            </a:r>
          </a:p>
          <a:p>
            <a:pPr marL="171450" indent="-171450">
              <a:buFontTx/>
              <a:buChar char="-"/>
            </a:pPr>
            <a:r>
              <a:rPr lang="en-US" dirty="0"/>
              <a:t>They found that out of 3 million </a:t>
            </a:r>
            <a:r>
              <a:rPr lang="en-US" dirty="0" err="1"/>
              <a:t>unforked</a:t>
            </a:r>
            <a:r>
              <a:rPr lang="en-US" dirty="0"/>
              <a:t> </a:t>
            </a:r>
            <a:r>
              <a:rPr lang="en-US" dirty="0" err="1"/>
              <a:t>Github</a:t>
            </a:r>
            <a:r>
              <a:rPr lang="en-US" dirty="0"/>
              <a:t> </a:t>
            </a:r>
            <a:r>
              <a:rPr lang="en-US" dirty="0" err="1"/>
              <a:t>repositiories</a:t>
            </a:r>
            <a:r>
              <a:rPr lang="en-US" dirty="0"/>
              <a:t>, only 3% had labelled issues. </a:t>
            </a:r>
          </a:p>
          <a:p>
            <a:pPr marL="171450" indent="-171450">
              <a:buFontTx/>
              <a:buChar char="-"/>
            </a:pPr>
            <a:r>
              <a:rPr lang="en-US" dirty="0"/>
              <a:t>In a study, it was reported that issue addressal and the engagement rate was highly correlated to the number of labeled issues in the project. </a:t>
            </a:r>
          </a:p>
        </p:txBody>
      </p:sp>
      <p:sp>
        <p:nvSpPr>
          <p:cNvPr id="4" name="Slide Number Placeholder 3"/>
          <p:cNvSpPr>
            <a:spLocks noGrp="1"/>
          </p:cNvSpPr>
          <p:nvPr>
            <p:ph type="sldNum" sz="quarter" idx="5"/>
          </p:nvPr>
        </p:nvSpPr>
        <p:spPr/>
        <p:txBody>
          <a:bodyPr/>
          <a:lstStyle/>
          <a:p>
            <a:pPr>
              <a:defRPr/>
            </a:pPr>
            <a:fld id="{532C7129-0DD5-1D47-A01A-7DA0B8FCBC4F}" type="slidenum">
              <a:rPr lang="en-US" altLang="en-US" smtClean="0"/>
              <a:pPr>
                <a:defRPr/>
              </a:pPr>
              <a:t>4</a:t>
            </a:fld>
            <a:endParaRPr lang="en-US" altLang="en-US"/>
          </a:p>
        </p:txBody>
      </p:sp>
    </p:spTree>
    <p:extLst>
      <p:ext uri="{BB962C8B-B14F-4D97-AF65-F5344CB8AC3E}">
        <p14:creationId xmlns:p14="http://schemas.microsoft.com/office/powerpoint/2010/main" val="2149355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Another motivation for them was the problem of misclassification. </a:t>
            </a:r>
          </a:p>
          <a:p>
            <a:pPr marL="171450" indent="-171450">
              <a:buFontTx/>
              <a:buChar char="-"/>
            </a:pPr>
            <a:r>
              <a:rPr lang="en-US" dirty="0"/>
              <a:t>In another research, it was reported that 34% of bugs are misclassified in a project. </a:t>
            </a:r>
          </a:p>
          <a:p>
            <a:pPr marL="171450" indent="-171450">
              <a:buFontTx/>
              <a:buChar char="-"/>
            </a:pPr>
            <a:r>
              <a:rPr lang="en-US" dirty="0"/>
              <a:t>Misclassification can be detrimental considering how it can mislead developers while solving those issues as well as while prioritizing them. It takes much longer to resolve the issues that have been misclassified. </a:t>
            </a:r>
          </a:p>
        </p:txBody>
      </p:sp>
      <p:sp>
        <p:nvSpPr>
          <p:cNvPr id="4" name="Slide Number Placeholder 3"/>
          <p:cNvSpPr>
            <a:spLocks noGrp="1"/>
          </p:cNvSpPr>
          <p:nvPr>
            <p:ph type="sldNum" sz="quarter" idx="5"/>
          </p:nvPr>
        </p:nvSpPr>
        <p:spPr/>
        <p:txBody>
          <a:bodyPr/>
          <a:lstStyle/>
          <a:p>
            <a:pPr>
              <a:defRPr/>
            </a:pPr>
            <a:fld id="{532C7129-0DD5-1D47-A01A-7DA0B8FCBC4F}" type="slidenum">
              <a:rPr lang="en-US" altLang="en-US" smtClean="0"/>
              <a:pPr>
                <a:defRPr/>
              </a:pPr>
              <a:t>5</a:t>
            </a:fld>
            <a:endParaRPr lang="en-US" altLang="en-US"/>
          </a:p>
        </p:txBody>
      </p:sp>
    </p:spTree>
    <p:extLst>
      <p:ext uri="{BB962C8B-B14F-4D97-AF65-F5344CB8AC3E}">
        <p14:creationId xmlns:p14="http://schemas.microsoft.com/office/powerpoint/2010/main" val="1113983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problems we discussed, Izadi et al. aimed to build two different classification systems for each of the classification criteria. They build Automatic labelling system for </a:t>
            </a:r>
            <a:r>
              <a:rPr lang="en-US" dirty="0" err="1"/>
              <a:t>Github</a:t>
            </a:r>
            <a:r>
              <a:rPr lang="en-US" dirty="0"/>
              <a:t> issues, in terms of issue objective as well as in terms of issue priority.</a:t>
            </a:r>
          </a:p>
        </p:txBody>
      </p:sp>
      <p:sp>
        <p:nvSpPr>
          <p:cNvPr id="4" name="Slide Number Placeholder 3"/>
          <p:cNvSpPr>
            <a:spLocks noGrp="1"/>
          </p:cNvSpPr>
          <p:nvPr>
            <p:ph type="sldNum" sz="quarter" idx="5"/>
          </p:nvPr>
        </p:nvSpPr>
        <p:spPr/>
        <p:txBody>
          <a:bodyPr/>
          <a:lstStyle/>
          <a:p>
            <a:pPr>
              <a:defRPr/>
            </a:pPr>
            <a:fld id="{532C7129-0DD5-1D47-A01A-7DA0B8FCBC4F}" type="slidenum">
              <a:rPr lang="en-US" altLang="en-US" smtClean="0"/>
              <a:pPr>
                <a:defRPr/>
              </a:pPr>
              <a:t>6</a:t>
            </a:fld>
            <a:endParaRPr lang="en-US" altLang="en-US"/>
          </a:p>
        </p:txBody>
      </p:sp>
    </p:spTree>
    <p:extLst>
      <p:ext uri="{BB962C8B-B14F-4D97-AF65-F5344CB8AC3E}">
        <p14:creationId xmlns:p14="http://schemas.microsoft.com/office/powerpoint/2010/main" val="1754780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dataset they used was naturally sourced from GitHub.</a:t>
            </a:r>
          </a:p>
          <a:p>
            <a:pPr marL="171450" indent="-171450">
              <a:buFontTx/>
              <a:buChar char="-"/>
            </a:pPr>
            <a:r>
              <a:rPr lang="en-US" dirty="0"/>
              <a:t>For objective classification, they gathered more than 800,000 issues from 60,958 repositories </a:t>
            </a:r>
          </a:p>
          <a:p>
            <a:pPr marL="171450" indent="-171450">
              <a:buFontTx/>
              <a:buChar char="-"/>
            </a:pPr>
            <a:r>
              <a:rPr lang="en-US" dirty="0"/>
              <a:t>For priority classification, they had 82,700 issues from 70 repositories. </a:t>
            </a:r>
          </a:p>
        </p:txBody>
      </p:sp>
      <p:sp>
        <p:nvSpPr>
          <p:cNvPr id="4" name="Slide Number Placeholder 3"/>
          <p:cNvSpPr>
            <a:spLocks noGrp="1"/>
          </p:cNvSpPr>
          <p:nvPr>
            <p:ph type="sldNum" sz="quarter" idx="5"/>
          </p:nvPr>
        </p:nvSpPr>
        <p:spPr/>
        <p:txBody>
          <a:bodyPr/>
          <a:lstStyle/>
          <a:p>
            <a:pPr>
              <a:defRPr/>
            </a:pPr>
            <a:fld id="{532C7129-0DD5-1D47-A01A-7DA0B8FCBC4F}" type="slidenum">
              <a:rPr lang="en-US" altLang="en-US" smtClean="0"/>
              <a:pPr>
                <a:defRPr/>
              </a:pPr>
              <a:t>7</a:t>
            </a:fld>
            <a:endParaRPr lang="en-US" altLang="en-US"/>
          </a:p>
        </p:txBody>
      </p:sp>
    </p:spTree>
    <p:extLst>
      <p:ext uri="{BB962C8B-B14F-4D97-AF65-F5344CB8AC3E}">
        <p14:creationId xmlns:p14="http://schemas.microsoft.com/office/powerpoint/2010/main" val="1306802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lgn="l"/>
            <a:r>
              <a:rPr lang="en-CA" b="0" i="0" dirty="0">
                <a:effectLst/>
                <a:latin typeface="Söhne"/>
              </a:rPr>
              <a:t>The authors employed a two-stage approach to predict the objective and priority of issues. The approach consisted of the following steps:</a:t>
            </a:r>
          </a:p>
          <a:p>
            <a:pPr algn="l"/>
            <a:endParaRPr lang="en-CA" b="0" i="0" dirty="0">
              <a:effectLst/>
              <a:latin typeface="Söhne"/>
            </a:endParaRPr>
          </a:p>
          <a:p>
            <a:pPr algn="l">
              <a:buFont typeface="+mj-lt"/>
              <a:buAutoNum type="arabicPeriod"/>
            </a:pPr>
            <a:r>
              <a:rPr lang="en-CA" b="0" i="0" dirty="0">
                <a:effectLst/>
                <a:latin typeface="Söhne"/>
              </a:rPr>
              <a:t>Issue Label Analysis: Initially, issue labels on GitHub were analyzed to determine which labels would be used in the training process.</a:t>
            </a:r>
          </a:p>
          <a:p>
            <a:pPr algn="l">
              <a:buFont typeface="+mj-lt"/>
              <a:buAutoNum type="arabicPeriod"/>
            </a:pPr>
            <a:endParaRPr lang="en-CA" b="0" i="0" dirty="0">
              <a:effectLst/>
              <a:latin typeface="Söhne"/>
            </a:endParaRPr>
          </a:p>
          <a:p>
            <a:pPr algn="l">
              <a:buFont typeface="+mj-lt"/>
              <a:buAutoNum type="arabicPeriod"/>
            </a:pPr>
            <a:r>
              <a:rPr lang="en-CA" b="0" i="0" dirty="0">
                <a:effectLst/>
                <a:latin typeface="Söhne"/>
              </a:rPr>
              <a:t>Data Collection and Preprocessing: Issue report data was collected using the GitHub API. Textual information such as title and description of issue reports, along with all assigned labels, was extracted. A total of 73 types of information were processed and saved from these reports, including author, closer, events, milestones, comments, etc. Rigorous text processing techniques were applied to the data.</a:t>
            </a:r>
          </a:p>
          <a:p>
            <a:pPr algn="l">
              <a:buFont typeface="+mj-lt"/>
              <a:buAutoNum type="arabicPeriod"/>
            </a:pPr>
            <a:endParaRPr lang="en-CA" b="0" i="0" dirty="0">
              <a:effectLst/>
              <a:latin typeface="Söhne"/>
            </a:endParaRPr>
          </a:p>
          <a:p>
            <a:pPr algn="l">
              <a:buFont typeface="+mj-lt"/>
              <a:buAutoNum type="arabicPeriod"/>
            </a:pPr>
            <a:r>
              <a:rPr lang="en-CA" b="0" i="0" dirty="0">
                <a:effectLst/>
                <a:latin typeface="Söhne"/>
              </a:rPr>
              <a:t>Issue Objective Prediction: A transformer-based classifier was trained in this phase to predict the objective of an issue. Specifically, </a:t>
            </a:r>
            <a:r>
              <a:rPr lang="en-CA" b="0" i="0" dirty="0" err="1">
                <a:effectLst/>
                <a:latin typeface="Söhne"/>
              </a:rPr>
              <a:t>RoBERTa</a:t>
            </a:r>
            <a:r>
              <a:rPr lang="en-CA" b="0" i="0" dirty="0">
                <a:effectLst/>
                <a:latin typeface="Söhne"/>
              </a:rPr>
              <a:t> was fine-tuned on their dataset, considering three categories: Bug Report, Enhancement, and Support/Documentation.</a:t>
            </a:r>
          </a:p>
          <a:p>
            <a:pPr algn="l">
              <a:buFont typeface="+mj-lt"/>
              <a:buAutoNum type="arabicPeriod"/>
            </a:pPr>
            <a:endParaRPr lang="en-CA" b="0" i="0" dirty="0">
              <a:effectLst/>
              <a:latin typeface="Söhne"/>
            </a:endParaRPr>
          </a:p>
          <a:p>
            <a:pPr algn="l">
              <a:buFont typeface="+mj-lt"/>
              <a:buAutoNum type="arabicPeriod"/>
            </a:pPr>
            <a:r>
              <a:rPr lang="en-CA" b="0" i="0" dirty="0">
                <a:effectLst/>
                <a:latin typeface="Söhne"/>
              </a:rPr>
              <a:t>Feature Engineering and Model Training: Various NLP and Machine Learning techniques were employed in this phase to train a model based on Random Forest (RF) for predicting priority levels of issues. They used Feature engineering, text normalization and transformation, and Sentiment analysis for the priority prediction model. </a:t>
            </a:r>
          </a:p>
          <a:p>
            <a:pPr algn="l">
              <a:buFont typeface="+mj-lt"/>
              <a:buAutoNum type="arabicPeriod"/>
            </a:pPr>
            <a:endParaRPr lang="en-CA" b="0" i="0" dirty="0">
              <a:effectLst/>
              <a:latin typeface="Söhne"/>
            </a:endParaRPr>
          </a:p>
          <a:p>
            <a:pPr algn="l"/>
            <a:r>
              <a:rPr lang="en-CA" b="0" i="0" dirty="0">
                <a:effectLst/>
                <a:latin typeface="Söhne"/>
              </a:rPr>
              <a:t>Overall, this methodology allowed the authors to efficiently predict both the objective and priority of issues using a systematic approach based on data analysis, NLP techniques, and machine learning models.</a:t>
            </a:r>
          </a:p>
          <a:p>
            <a:br>
              <a:rPr lang="en-CA" dirty="0"/>
            </a:br>
            <a:endParaRPr lang="en-US" dirty="0"/>
          </a:p>
        </p:txBody>
      </p:sp>
      <p:sp>
        <p:nvSpPr>
          <p:cNvPr id="4" name="Slide Number Placeholder 3"/>
          <p:cNvSpPr>
            <a:spLocks noGrp="1"/>
          </p:cNvSpPr>
          <p:nvPr>
            <p:ph type="sldNum" sz="quarter" idx="5"/>
          </p:nvPr>
        </p:nvSpPr>
        <p:spPr/>
        <p:txBody>
          <a:bodyPr/>
          <a:lstStyle/>
          <a:p>
            <a:pPr>
              <a:defRPr/>
            </a:pPr>
            <a:fld id="{532C7129-0DD5-1D47-A01A-7DA0B8FCBC4F}" type="slidenum">
              <a:rPr lang="en-US" altLang="en-US" smtClean="0"/>
              <a:pPr>
                <a:defRPr/>
              </a:pPr>
              <a:t>8</a:t>
            </a:fld>
            <a:endParaRPr lang="en-US" altLang="en-US"/>
          </a:p>
        </p:txBody>
      </p:sp>
    </p:spTree>
    <p:extLst>
      <p:ext uri="{BB962C8B-B14F-4D97-AF65-F5344CB8AC3E}">
        <p14:creationId xmlns:p14="http://schemas.microsoft.com/office/powerpoint/2010/main" val="2023910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be discussing the results obtained for each of the classifier. For both classification, the authors compared their results with closely related work in the area of bug classification. Izadi et al. compared the objective based classifier approach with other strategies as well as other papers. The results from their approach proved to be far better for each bug class despite some class imbalance in the dataset. </a:t>
            </a:r>
          </a:p>
        </p:txBody>
      </p:sp>
      <p:sp>
        <p:nvSpPr>
          <p:cNvPr id="4" name="Slide Number Placeholder 3"/>
          <p:cNvSpPr>
            <a:spLocks noGrp="1"/>
          </p:cNvSpPr>
          <p:nvPr>
            <p:ph type="sldNum" sz="quarter" idx="5"/>
          </p:nvPr>
        </p:nvSpPr>
        <p:spPr/>
        <p:txBody>
          <a:bodyPr/>
          <a:lstStyle/>
          <a:p>
            <a:pPr>
              <a:defRPr/>
            </a:pPr>
            <a:fld id="{532C7129-0DD5-1D47-A01A-7DA0B8FCBC4F}" type="slidenum">
              <a:rPr lang="en-US" altLang="en-US" smtClean="0"/>
              <a:pPr>
                <a:defRPr/>
              </a:pPr>
              <a:t>9</a:t>
            </a:fld>
            <a:endParaRPr lang="en-US" altLang="en-US"/>
          </a:p>
        </p:txBody>
      </p:sp>
    </p:spTree>
    <p:extLst>
      <p:ext uri="{BB962C8B-B14F-4D97-AF65-F5344CB8AC3E}">
        <p14:creationId xmlns:p14="http://schemas.microsoft.com/office/powerpoint/2010/main" val="7921980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DC2044-4A08-E748-A06E-C2B27E5802F1}"/>
              </a:ext>
            </a:extLst>
          </p:cNvPr>
          <p:cNvSpPr/>
          <p:nvPr userDrawn="1"/>
        </p:nvSpPr>
        <p:spPr>
          <a:xfrm>
            <a:off x="8243888" y="1131888"/>
            <a:ext cx="900112" cy="113188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6" name="Picture 2" descr="2014_logo_only_reverse.png">
            <a:extLst>
              <a:ext uri="{FF2B5EF4-FFF2-40B4-BE49-F238E27FC236}">
                <a16:creationId xmlns:a16="http://schemas.microsoft.com/office/drawing/2014/main" id="{51D12B78-8139-E644-BCC8-ACA6A44F82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85188" y="1419225"/>
            <a:ext cx="4079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14"/>
          <p:cNvSpPr>
            <a:spLocks noGrp="1"/>
          </p:cNvSpPr>
          <p:nvPr>
            <p:ph type="body" sz="quarter" idx="12"/>
          </p:nvPr>
        </p:nvSpPr>
        <p:spPr>
          <a:xfrm>
            <a:off x="365762" y="3003798"/>
            <a:ext cx="5430203" cy="321394"/>
          </a:xfrm>
          <a:prstGeom prst="rect">
            <a:avLst/>
          </a:prstGeom>
        </p:spPr>
        <p:txBody>
          <a:bodyPr vert="horz" lIns="0" tIns="0" rIns="0" bIns="0"/>
          <a:lstStyle>
            <a:lvl1pPr marL="0" indent="0">
              <a:buNone/>
              <a:defRPr sz="1800" b="0" i="0" kern="0" spc="30" baseline="0">
                <a:solidFill>
                  <a:schemeClr val="tx1"/>
                </a:solidFill>
                <a:latin typeface="Arial"/>
                <a:cs typeface="Arial"/>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
        <p:nvSpPr>
          <p:cNvPr id="12" name="Text Placeholder 14"/>
          <p:cNvSpPr>
            <a:spLocks noGrp="1"/>
          </p:cNvSpPr>
          <p:nvPr>
            <p:ph type="body" sz="quarter" idx="13"/>
          </p:nvPr>
        </p:nvSpPr>
        <p:spPr>
          <a:xfrm>
            <a:off x="365762" y="3507855"/>
            <a:ext cx="5430203" cy="321394"/>
          </a:xfrm>
          <a:prstGeom prst="rect">
            <a:avLst/>
          </a:prstGeom>
        </p:spPr>
        <p:txBody>
          <a:bodyPr vert="horz" lIns="0" tIns="0" rIns="0" bIns="0"/>
          <a:lstStyle>
            <a:lvl1pPr marL="0" indent="0">
              <a:buNone/>
              <a:defRPr sz="1000" b="1" i="0" kern="0" cap="none" spc="0" normalizeH="0" baseline="0">
                <a:solidFill>
                  <a:srgbClr val="0C2344"/>
                </a:solidFill>
                <a:latin typeface="Arial"/>
                <a:cs typeface="Arial"/>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
        <p:nvSpPr>
          <p:cNvPr id="2" name="Title 1">
            <a:extLst>
              <a:ext uri="{FF2B5EF4-FFF2-40B4-BE49-F238E27FC236}">
                <a16:creationId xmlns:a16="http://schemas.microsoft.com/office/drawing/2014/main" id="{9CBBE2BB-0C57-3E4C-A753-F599012150A7}"/>
              </a:ext>
            </a:extLst>
          </p:cNvPr>
          <p:cNvSpPr>
            <a:spLocks noGrp="1"/>
          </p:cNvSpPr>
          <p:nvPr>
            <p:ph type="title" hasCustomPrompt="1"/>
          </p:nvPr>
        </p:nvSpPr>
        <p:spPr>
          <a:xfrm>
            <a:off x="365587" y="1141558"/>
            <a:ext cx="5438775" cy="1574208"/>
          </a:xfrm>
          <a:prstGeom prst="rect">
            <a:avLst/>
          </a:prstGeom>
        </p:spPr>
        <p:txBody>
          <a:bodyPr lIns="0" tIns="0" rIns="0" bIns="0"/>
          <a:lstStyle>
            <a:lvl1pPr algn="l">
              <a:lnSpc>
                <a:spcPts val="3800"/>
              </a:lnSpc>
              <a:defRPr sz="3400" b="1">
                <a:solidFill>
                  <a:schemeClr val="accent1">
                    <a:lumMod val="50000"/>
                    <a:lumOff val="50000"/>
                  </a:schemeClr>
                </a:solidFill>
              </a:defRPr>
            </a:lvl1pPr>
          </a:lstStyle>
          <a:p>
            <a:pPr lvl="0"/>
            <a:r>
              <a:rPr lang="en-CA" dirty="0"/>
              <a:t>Click to edit Master text styles</a:t>
            </a:r>
          </a:p>
        </p:txBody>
      </p:sp>
    </p:spTree>
    <p:extLst>
      <p:ext uri="{BB962C8B-B14F-4D97-AF65-F5344CB8AC3E}">
        <p14:creationId xmlns:p14="http://schemas.microsoft.com/office/powerpoint/2010/main" val="1458948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 Slide - 2">
    <p:bg>
      <p:bgPr>
        <a:solidFill>
          <a:schemeClr val="tx1"/>
        </a:solidFill>
        <a:effectLst/>
      </p:bgPr>
    </p:bg>
    <p:spTree>
      <p:nvGrpSpPr>
        <p:cNvPr id="1" name=""/>
        <p:cNvGrpSpPr/>
        <p:nvPr/>
      </p:nvGrpSpPr>
      <p:grpSpPr>
        <a:xfrm>
          <a:off x="0" y="0"/>
          <a:ext cx="0" cy="0"/>
          <a:chOff x="0" y="0"/>
          <a:chExt cx="0" cy="0"/>
        </a:xfrm>
      </p:grpSpPr>
      <p:pic>
        <p:nvPicPr>
          <p:cNvPr id="2" name="Picture 1" descr="1_2016_UBCStandard_Signature_ReverseRGB72.png">
            <a:extLst>
              <a:ext uri="{FF2B5EF4-FFF2-40B4-BE49-F238E27FC236}">
                <a16:creationId xmlns:a16="http://schemas.microsoft.com/office/drawing/2014/main" id="{F8600279-7B8A-0948-A22C-35CBB55BE2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9738" y="1443038"/>
            <a:ext cx="4770437"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3168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D2A977-3F56-1649-9B5C-932A97F88A8F}"/>
              </a:ext>
            </a:extLst>
          </p:cNvPr>
          <p:cNvSpPr/>
          <p:nvPr userDrawn="1"/>
        </p:nvSpPr>
        <p:spPr>
          <a:xfrm>
            <a:off x="8243888" y="1131888"/>
            <a:ext cx="900112" cy="113188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9" name="Picture 3" descr="s4b282c2015.png">
            <a:extLst>
              <a:ext uri="{FF2B5EF4-FFF2-40B4-BE49-F238E27FC236}">
                <a16:creationId xmlns:a16="http://schemas.microsoft.com/office/drawing/2014/main" id="{BB57D411-10C3-9643-970C-A5D7BF1182F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14"/>
          <p:cNvSpPr>
            <a:spLocks noGrp="1"/>
          </p:cNvSpPr>
          <p:nvPr>
            <p:ph type="body" sz="quarter" idx="12"/>
          </p:nvPr>
        </p:nvSpPr>
        <p:spPr>
          <a:xfrm>
            <a:off x="365762" y="3003798"/>
            <a:ext cx="5430203" cy="321394"/>
          </a:xfrm>
          <a:prstGeom prst="rect">
            <a:avLst/>
          </a:prstGeom>
        </p:spPr>
        <p:txBody>
          <a:bodyPr vert="horz" lIns="0" tIns="0" rIns="0" bIns="0"/>
          <a:lstStyle>
            <a:lvl1pPr marL="0" indent="0">
              <a:buNone/>
              <a:defRPr sz="1800" b="0" i="0" kern="0" spc="30" baseline="0">
                <a:solidFill>
                  <a:srgbClr val="FFFFFF"/>
                </a:solidFill>
                <a:latin typeface="Arial"/>
                <a:cs typeface="Arial"/>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
        <p:nvSpPr>
          <p:cNvPr id="8" name="Text Placeholder 14"/>
          <p:cNvSpPr>
            <a:spLocks noGrp="1"/>
          </p:cNvSpPr>
          <p:nvPr>
            <p:ph type="body" sz="quarter" idx="13"/>
          </p:nvPr>
        </p:nvSpPr>
        <p:spPr>
          <a:xfrm>
            <a:off x="365762" y="3507855"/>
            <a:ext cx="5430203" cy="321394"/>
          </a:xfrm>
          <a:prstGeom prst="rect">
            <a:avLst/>
          </a:prstGeom>
        </p:spPr>
        <p:txBody>
          <a:bodyPr vert="horz" lIns="0" tIns="0" rIns="0" bIns="0"/>
          <a:lstStyle>
            <a:lvl1pPr marL="0" indent="0">
              <a:buNone/>
              <a:defRPr sz="1000" b="1" i="0" kern="0" cap="none" spc="0" normalizeH="0" baseline="0">
                <a:solidFill>
                  <a:srgbClr val="FFFFFF"/>
                </a:solidFill>
                <a:latin typeface="Arial"/>
                <a:cs typeface="Arial"/>
              </a:defRPr>
            </a:lvl1pPr>
            <a:lvl2pPr>
              <a:defRPr sz="900" b="0" i="0">
                <a:latin typeface="Whitney Book"/>
                <a:cs typeface="Whitney Book"/>
              </a:defRPr>
            </a:lvl2pPr>
            <a:lvl3pPr>
              <a:defRPr sz="900" b="0" i="0">
                <a:latin typeface="Whitney Book"/>
                <a:cs typeface="Whitney Book"/>
              </a:defRPr>
            </a:lvl3pPr>
            <a:lvl4pPr>
              <a:defRPr sz="900" b="0" i="0">
                <a:latin typeface="Whitney Book"/>
                <a:cs typeface="Whitney Book"/>
              </a:defRPr>
            </a:lvl4pPr>
            <a:lvl5pPr>
              <a:defRPr sz="900" b="0" i="0">
                <a:latin typeface="Whitney Book"/>
                <a:cs typeface="Whitney Book"/>
              </a:defRPr>
            </a:lvl5pPr>
          </a:lstStyle>
          <a:p>
            <a:pPr lvl="0"/>
            <a:r>
              <a:rPr lang="en-CA" dirty="0"/>
              <a:t>Click to edit Master text styles</a:t>
            </a:r>
          </a:p>
        </p:txBody>
      </p:sp>
      <p:sp>
        <p:nvSpPr>
          <p:cNvPr id="2" name="Title 1">
            <a:extLst>
              <a:ext uri="{FF2B5EF4-FFF2-40B4-BE49-F238E27FC236}">
                <a16:creationId xmlns:a16="http://schemas.microsoft.com/office/drawing/2014/main" id="{3E52B14B-758E-084E-BA13-E6F328ACDAEE}"/>
              </a:ext>
            </a:extLst>
          </p:cNvPr>
          <p:cNvSpPr>
            <a:spLocks noGrp="1"/>
          </p:cNvSpPr>
          <p:nvPr>
            <p:ph type="title"/>
          </p:nvPr>
        </p:nvSpPr>
        <p:spPr>
          <a:xfrm>
            <a:off x="385981" y="1145927"/>
            <a:ext cx="5409982" cy="1569839"/>
          </a:xfrm>
          <a:prstGeom prst="rect">
            <a:avLst/>
          </a:prstGeom>
        </p:spPr>
        <p:txBody>
          <a:bodyPr lIns="0" tIns="0" rIns="0" bIns="0"/>
          <a:lstStyle>
            <a:lvl1pPr algn="l">
              <a:lnSpc>
                <a:spcPts val="3800"/>
              </a:lnSpc>
              <a:defRPr sz="3400" b="1">
                <a:solidFill>
                  <a:schemeClr val="tx1">
                    <a:lumMod val="10000"/>
                    <a:lumOff val="90000"/>
                  </a:schemeClr>
                </a:solidFill>
              </a:defRPr>
            </a:lvl1pPr>
          </a:lstStyle>
          <a:p>
            <a:r>
              <a:rPr lang="en-US" dirty="0"/>
              <a:t>Click to edit Master title style</a:t>
            </a:r>
          </a:p>
        </p:txBody>
      </p:sp>
    </p:spTree>
    <p:extLst>
      <p:ext uri="{BB962C8B-B14F-4D97-AF65-F5344CB8AC3E}">
        <p14:creationId xmlns:p14="http://schemas.microsoft.com/office/powerpoint/2010/main" val="236540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section Slide - 2">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E32F5F1E-FA2C-CA40-B19B-422E4289F406}"/>
              </a:ext>
            </a:extLst>
          </p:cNvPr>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7A520048-3B01-6D4F-ABB1-62CF686C9F6C}" type="slidenum">
              <a:rPr lang="en-US" altLang="en-US" sz="900" smtClean="0">
                <a:solidFill>
                  <a:srgbClr val="FFFFFF"/>
                </a:solidFill>
                <a:latin typeface="Whitney Book" pitchFamily="2" charset="0"/>
              </a:rPr>
              <a:pPr algn="r">
                <a:spcBef>
                  <a:spcPct val="20000"/>
                </a:spcBef>
                <a:buFont typeface="Arial" panose="020B0604020202020204" pitchFamily="34" charset="0"/>
                <a:buNone/>
                <a:defRPr/>
              </a:pPr>
              <a:t>‹#›</a:t>
            </a:fld>
            <a:endParaRPr lang="en-CA" altLang="en-US" sz="900">
              <a:solidFill>
                <a:srgbClr val="FFFFFF"/>
              </a:solidFill>
              <a:latin typeface="Whitney Book" pitchFamily="2" charset="0"/>
            </a:endParaRPr>
          </a:p>
        </p:txBody>
      </p:sp>
      <p:sp>
        <p:nvSpPr>
          <p:cNvPr id="4" name="Rectangle 3">
            <a:extLst>
              <a:ext uri="{FF2B5EF4-FFF2-40B4-BE49-F238E27FC236}">
                <a16:creationId xmlns:a16="http://schemas.microsoft.com/office/drawing/2014/main" id="{149BD8F2-58D7-1F4D-89C0-C1F5D61506A4}"/>
              </a:ext>
            </a:extLst>
          </p:cNvPr>
          <p:cNvSpPr/>
          <p:nvPr userDrawn="1"/>
        </p:nvSpPr>
        <p:spPr>
          <a:xfrm>
            <a:off x="8243888" y="1131888"/>
            <a:ext cx="900112" cy="113188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5" name="Picture 2" descr="2014_logo_only_reverse.png">
            <a:extLst>
              <a:ext uri="{FF2B5EF4-FFF2-40B4-BE49-F238E27FC236}">
                <a16:creationId xmlns:a16="http://schemas.microsoft.com/office/drawing/2014/main" id="{B73D1A4D-E646-CF42-8E0B-1F50828E07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85188" y="1419225"/>
            <a:ext cx="4079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a:extLst>
              <a:ext uri="{FF2B5EF4-FFF2-40B4-BE49-F238E27FC236}">
                <a16:creationId xmlns:a16="http://schemas.microsoft.com/office/drawing/2014/main" id="{9A8D1E7E-B601-3641-86D1-05CEAB683821}"/>
              </a:ext>
            </a:extLst>
          </p:cNvPr>
          <p:cNvSpPr>
            <a:spLocks noGrp="1"/>
          </p:cNvSpPr>
          <p:nvPr>
            <p:ph type="title"/>
          </p:nvPr>
        </p:nvSpPr>
        <p:spPr>
          <a:xfrm>
            <a:off x="368414" y="1131887"/>
            <a:ext cx="7886700" cy="1131887"/>
          </a:xfrm>
          <a:prstGeom prst="rect">
            <a:avLst/>
          </a:prstGeom>
        </p:spPr>
        <p:txBody>
          <a:bodyPr lIns="0" tIns="0" rIns="0" bIns="0"/>
          <a:lstStyle>
            <a:lvl1pPr algn="l">
              <a:defRPr sz="2800" b="1">
                <a:solidFill>
                  <a:schemeClr val="tx1">
                    <a:lumMod val="50000"/>
                    <a:lumOff val="50000"/>
                  </a:schemeClr>
                </a:solidFill>
              </a:defRPr>
            </a:lvl1pPr>
          </a:lstStyle>
          <a:p>
            <a:r>
              <a:rPr lang="en-US" dirty="0"/>
              <a:t>Click to edit Master title style</a:t>
            </a:r>
          </a:p>
        </p:txBody>
      </p:sp>
    </p:spTree>
    <p:extLst>
      <p:ext uri="{BB962C8B-B14F-4D97-AF65-F5344CB8AC3E}">
        <p14:creationId xmlns:p14="http://schemas.microsoft.com/office/powerpoint/2010/main" val="2854492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Slide - 3">
    <p:bg>
      <p:bgPr>
        <a:solidFill>
          <a:schemeClr val="tx1"/>
        </a:solidFill>
        <a:effectLst/>
      </p:bgPr>
    </p:bg>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14BB6FCE-4A9E-894D-AB47-568D04ADACB2}"/>
              </a:ext>
            </a:extLst>
          </p:cNvPr>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6DB20FED-9292-3648-9FE2-F2D73F362A8A}" type="slidenum">
              <a:rPr lang="en-US" altLang="en-US" sz="900" smtClean="0">
                <a:solidFill>
                  <a:srgbClr val="FFFFFF"/>
                </a:solidFill>
                <a:latin typeface="Whitney Book" pitchFamily="2" charset="0"/>
              </a:rPr>
              <a:pPr algn="r">
                <a:spcBef>
                  <a:spcPct val="20000"/>
                </a:spcBef>
                <a:buFont typeface="Arial" panose="020B0604020202020204" pitchFamily="34" charset="0"/>
                <a:buNone/>
                <a:defRPr/>
              </a:pPr>
              <a:t>‹#›</a:t>
            </a:fld>
            <a:endParaRPr lang="en-CA" altLang="en-US" sz="900">
              <a:solidFill>
                <a:srgbClr val="FFFFFF"/>
              </a:solidFill>
              <a:latin typeface="Whitney Book" pitchFamily="2" charset="0"/>
            </a:endParaRPr>
          </a:p>
        </p:txBody>
      </p:sp>
      <p:sp>
        <p:nvSpPr>
          <p:cNvPr id="4" name="Rectangle 3">
            <a:extLst>
              <a:ext uri="{FF2B5EF4-FFF2-40B4-BE49-F238E27FC236}">
                <a16:creationId xmlns:a16="http://schemas.microsoft.com/office/drawing/2014/main" id="{13E78170-6765-0340-9B9D-5B9076E22D52}"/>
              </a:ext>
            </a:extLst>
          </p:cNvPr>
          <p:cNvSpPr/>
          <p:nvPr userDrawn="1"/>
        </p:nvSpPr>
        <p:spPr>
          <a:xfrm>
            <a:off x="8243888" y="1131888"/>
            <a:ext cx="900112" cy="113188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5" name="Picture 3" descr="s4b282c2015.png">
            <a:extLst>
              <a:ext uri="{FF2B5EF4-FFF2-40B4-BE49-F238E27FC236}">
                <a16:creationId xmlns:a16="http://schemas.microsoft.com/office/drawing/2014/main" id="{EB94A9BA-7D90-3545-ADCC-6B0E239A550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D5BE77B2-1725-364C-8919-4C53160241CE}"/>
              </a:ext>
            </a:extLst>
          </p:cNvPr>
          <p:cNvSpPr>
            <a:spLocks noGrp="1"/>
          </p:cNvSpPr>
          <p:nvPr>
            <p:ph type="title"/>
          </p:nvPr>
        </p:nvSpPr>
        <p:spPr>
          <a:xfrm>
            <a:off x="365587" y="1131888"/>
            <a:ext cx="5430376" cy="993775"/>
          </a:xfrm>
          <a:prstGeom prst="rect">
            <a:avLst/>
          </a:prstGeom>
        </p:spPr>
        <p:txBody>
          <a:bodyPr lIns="0" tIns="0" rIns="0" bIns="0"/>
          <a:lstStyle>
            <a:lvl1pPr algn="l">
              <a:lnSpc>
                <a:spcPts val="3200"/>
              </a:lnSpc>
              <a:defRPr sz="2800" b="1">
                <a:solidFill>
                  <a:schemeClr val="tx1">
                    <a:lumMod val="10000"/>
                    <a:lumOff val="90000"/>
                  </a:schemeClr>
                </a:solidFill>
              </a:defRPr>
            </a:lvl1pPr>
          </a:lstStyle>
          <a:p>
            <a:r>
              <a:rPr lang="en-US" dirty="0"/>
              <a:t>Click to edit Master title style</a:t>
            </a:r>
          </a:p>
        </p:txBody>
      </p:sp>
    </p:spTree>
    <p:extLst>
      <p:ext uri="{BB962C8B-B14F-4D97-AF65-F5344CB8AC3E}">
        <p14:creationId xmlns:p14="http://schemas.microsoft.com/office/powerpoint/2010/main" val="1378586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py Slide - 1">
    <p:spTree>
      <p:nvGrpSpPr>
        <p:cNvPr id="1" name=""/>
        <p:cNvGrpSpPr/>
        <p:nvPr/>
      </p:nvGrpSpPr>
      <p:grpSpPr>
        <a:xfrm>
          <a:off x="0" y="0"/>
          <a:ext cx="0" cy="0"/>
          <a:chOff x="0" y="0"/>
          <a:chExt cx="0" cy="0"/>
        </a:xfrm>
      </p:grpSpPr>
      <p:pic>
        <p:nvPicPr>
          <p:cNvPr id="4" name="Picture 1" descr="s4b282c2015.png">
            <a:extLst>
              <a:ext uri="{FF2B5EF4-FFF2-40B4-BE49-F238E27FC236}">
                <a16:creationId xmlns:a16="http://schemas.microsoft.com/office/drawing/2014/main" id="{C5CC1297-7F58-3647-B3F1-062AA1D039E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13763" y="1439863"/>
            <a:ext cx="363537"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14">
            <a:extLst>
              <a:ext uri="{FF2B5EF4-FFF2-40B4-BE49-F238E27FC236}">
                <a16:creationId xmlns:a16="http://schemas.microsoft.com/office/drawing/2014/main" id="{7F2E0D4F-D434-DE43-A4CE-A7E215618088}"/>
              </a:ext>
            </a:extLst>
          </p:cNvPr>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31FA68E0-BB7B-CA40-9EFF-4BCD4E36FA24}" type="slidenum">
              <a:rPr lang="en-US" altLang="en-US" sz="900" smtClean="0">
                <a:cs typeface="Arial" panose="020B0604020202020204" pitchFamily="34" charset="0"/>
              </a:rPr>
              <a:pPr algn="r">
                <a:spcBef>
                  <a:spcPct val="20000"/>
                </a:spcBef>
                <a:buFont typeface="Arial" panose="020B0604020202020204" pitchFamily="34" charset="0"/>
                <a:buNone/>
                <a:defRPr/>
              </a:pPr>
              <a:t>‹#›</a:t>
            </a:fld>
            <a:endParaRPr lang="en-CA" altLang="en-US" sz="900">
              <a:cs typeface="Arial" panose="020B0604020202020204" pitchFamily="34" charset="0"/>
            </a:endParaRPr>
          </a:p>
        </p:txBody>
      </p:sp>
      <p:sp>
        <p:nvSpPr>
          <p:cNvPr id="10" name="Text Placeholder 2"/>
          <p:cNvSpPr>
            <a:spLocks noGrp="1"/>
          </p:cNvSpPr>
          <p:nvPr>
            <p:ph type="body" sz="quarter" idx="13"/>
          </p:nvPr>
        </p:nvSpPr>
        <p:spPr>
          <a:xfrm>
            <a:off x="438954" y="1131888"/>
            <a:ext cx="7661438" cy="3697288"/>
          </a:xfrm>
          <a:prstGeom prst="rect">
            <a:avLst/>
          </a:prstGeom>
        </p:spPr>
        <p:txBody>
          <a:bodyPr vert="horz" lIns="0" tIns="0" rIns="0" bIns="0"/>
          <a:lstStyle>
            <a:lvl1pPr marL="0" indent="0">
              <a:lnSpc>
                <a:spcPct val="130000"/>
              </a:lnSpc>
              <a:spcBef>
                <a:spcPts val="0"/>
              </a:spcBef>
              <a:buFontTx/>
              <a:buNone/>
              <a:defRPr sz="1500">
                <a:latin typeface="Arial"/>
                <a:cs typeface="Arial"/>
              </a:defRPr>
            </a:lvl1pPr>
            <a:lvl2pPr marL="0" indent="-180000">
              <a:lnSpc>
                <a:spcPct val="130000"/>
              </a:lnSpc>
              <a:spcBef>
                <a:spcPts val="0"/>
              </a:spcBef>
              <a:buFont typeface="Arial"/>
              <a:buChar char="•"/>
              <a:defRPr sz="1500">
                <a:latin typeface="Arial"/>
                <a:cs typeface="Arial"/>
              </a:defRPr>
            </a:lvl2pPr>
            <a:lvl3pPr marL="540000" indent="-180000">
              <a:lnSpc>
                <a:spcPct val="130000"/>
              </a:lnSpc>
              <a:spcBef>
                <a:spcPts val="0"/>
              </a:spcBef>
              <a:defRPr sz="1500" b="0" i="0">
                <a:latin typeface="Arial"/>
                <a:cs typeface="Arial"/>
              </a:defRPr>
            </a:lvl3pPr>
            <a:lvl4pPr marL="900000" indent="-180000">
              <a:lnSpc>
                <a:spcPct val="130000"/>
              </a:lnSpc>
              <a:spcBef>
                <a:spcPts val="0"/>
              </a:spcBef>
              <a:buFont typeface="Arial"/>
              <a:buChar char="•"/>
              <a:defRPr sz="1500" b="0" i="0">
                <a:latin typeface="Arial"/>
                <a:cs typeface="Arial"/>
              </a:defRPr>
            </a:lvl4pPr>
            <a:lvl5pPr marL="1260000" indent="-180000">
              <a:lnSpc>
                <a:spcPct val="130000"/>
              </a:lnSpc>
              <a:spcBef>
                <a:spcPts val="0"/>
              </a:spcBef>
              <a:buFont typeface="Arial"/>
              <a:buChar char="•"/>
              <a:defRPr sz="1500" b="0" i="0">
                <a:latin typeface="Arial"/>
                <a:cs typeface="Arial"/>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2" name="Title 1">
            <a:extLst>
              <a:ext uri="{FF2B5EF4-FFF2-40B4-BE49-F238E27FC236}">
                <a16:creationId xmlns:a16="http://schemas.microsoft.com/office/drawing/2014/main" id="{04C82551-CF7F-BB44-8DA7-7DB7D78F9390}"/>
              </a:ext>
            </a:extLst>
          </p:cNvPr>
          <p:cNvSpPr>
            <a:spLocks noGrp="1"/>
          </p:cNvSpPr>
          <p:nvPr>
            <p:ph type="title" hasCustomPrompt="1"/>
          </p:nvPr>
        </p:nvSpPr>
        <p:spPr>
          <a:xfrm>
            <a:off x="438954" y="560541"/>
            <a:ext cx="7886700" cy="451716"/>
          </a:xfrm>
          <a:prstGeom prst="rect">
            <a:avLst/>
          </a:prstGeom>
        </p:spPr>
        <p:txBody>
          <a:bodyPr lIns="0" tIns="0" rIns="0" bIns="0"/>
          <a:lstStyle>
            <a:lvl1pPr algn="l">
              <a:defRPr sz="2100" b="1">
                <a:solidFill>
                  <a:schemeClr val="accent1">
                    <a:lumMod val="50000"/>
                    <a:lumOff val="50000"/>
                  </a:schemeClr>
                </a:solidFill>
              </a:defRPr>
            </a:lvl1pPr>
          </a:lstStyle>
          <a:p>
            <a:pPr lvl="0"/>
            <a:r>
              <a:rPr lang="en-CA" dirty="0"/>
              <a:t>Click to edit Master text styles</a:t>
            </a:r>
          </a:p>
        </p:txBody>
      </p:sp>
    </p:spTree>
    <p:extLst>
      <p:ext uri="{BB962C8B-B14F-4D97-AF65-F5344CB8AC3E}">
        <p14:creationId xmlns:p14="http://schemas.microsoft.com/office/powerpoint/2010/main" val="3240340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py Slide - 2">
    <p:bg>
      <p:bgPr>
        <a:solidFill>
          <a:schemeClr val="tx1"/>
        </a:solidFill>
        <a:effectLst/>
      </p:bgPr>
    </p:bg>
    <p:spTree>
      <p:nvGrpSpPr>
        <p:cNvPr id="1" name=""/>
        <p:cNvGrpSpPr/>
        <p:nvPr/>
      </p:nvGrpSpPr>
      <p:grpSpPr>
        <a:xfrm>
          <a:off x="0" y="0"/>
          <a:ext cx="0" cy="0"/>
          <a:chOff x="0" y="0"/>
          <a:chExt cx="0" cy="0"/>
        </a:xfrm>
      </p:grpSpPr>
      <p:pic>
        <p:nvPicPr>
          <p:cNvPr id="4" name="Picture 2" descr="2014_logo_only_reverse.png">
            <a:extLst>
              <a:ext uri="{FF2B5EF4-FFF2-40B4-BE49-F238E27FC236}">
                <a16:creationId xmlns:a16="http://schemas.microsoft.com/office/drawing/2014/main" id="{3389ABEF-D5CE-EB4B-8DF1-04E7AB2AD8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85188" y="1419225"/>
            <a:ext cx="4079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14">
            <a:extLst>
              <a:ext uri="{FF2B5EF4-FFF2-40B4-BE49-F238E27FC236}">
                <a16:creationId xmlns:a16="http://schemas.microsoft.com/office/drawing/2014/main" id="{599D5D24-C50C-AA49-8E96-06282F592868}"/>
              </a:ext>
            </a:extLst>
          </p:cNvPr>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DA7EBE31-BD8B-4A46-AC67-62556815D290}" type="slidenum">
              <a:rPr lang="en-US" altLang="en-US" sz="900" smtClean="0">
                <a:solidFill>
                  <a:srgbClr val="FFFFFF"/>
                </a:solidFill>
                <a:cs typeface="Arial" panose="020B0604020202020204" pitchFamily="34" charset="0"/>
              </a:rPr>
              <a:pPr algn="r">
                <a:spcBef>
                  <a:spcPct val="20000"/>
                </a:spcBef>
                <a:buFont typeface="Arial" panose="020B0604020202020204" pitchFamily="34" charset="0"/>
                <a:buNone/>
                <a:defRPr/>
              </a:pPr>
              <a:t>‹#›</a:t>
            </a:fld>
            <a:endParaRPr lang="en-CA" altLang="en-US" sz="900">
              <a:solidFill>
                <a:srgbClr val="FFFFFF"/>
              </a:solidFill>
              <a:cs typeface="Arial" panose="020B0604020202020204" pitchFamily="34" charset="0"/>
            </a:endParaRPr>
          </a:p>
        </p:txBody>
      </p:sp>
      <p:sp>
        <p:nvSpPr>
          <p:cNvPr id="6" name="Text Placeholder 2"/>
          <p:cNvSpPr>
            <a:spLocks noGrp="1"/>
          </p:cNvSpPr>
          <p:nvPr>
            <p:ph type="body" sz="quarter" idx="13"/>
          </p:nvPr>
        </p:nvSpPr>
        <p:spPr>
          <a:xfrm>
            <a:off x="438954" y="1131888"/>
            <a:ext cx="7661438" cy="3697288"/>
          </a:xfrm>
          <a:prstGeom prst="rect">
            <a:avLst/>
          </a:prstGeom>
        </p:spPr>
        <p:txBody>
          <a:bodyPr vert="horz" lIns="0" tIns="0" rIns="0" bIns="0"/>
          <a:lstStyle>
            <a:lvl1pPr marL="0" indent="0">
              <a:lnSpc>
                <a:spcPct val="130000"/>
              </a:lnSpc>
              <a:spcBef>
                <a:spcPts val="0"/>
              </a:spcBef>
              <a:buFontTx/>
              <a:buNone/>
              <a:defRPr sz="1500">
                <a:solidFill>
                  <a:srgbClr val="FFFFFF"/>
                </a:solidFill>
                <a:latin typeface="Arial"/>
                <a:cs typeface="Arial"/>
              </a:defRPr>
            </a:lvl1pPr>
            <a:lvl2pPr marL="0" indent="-180000">
              <a:lnSpc>
                <a:spcPct val="130000"/>
              </a:lnSpc>
              <a:spcBef>
                <a:spcPts val="0"/>
              </a:spcBef>
              <a:buFont typeface="Arial"/>
              <a:buChar char="•"/>
              <a:defRPr sz="1500">
                <a:solidFill>
                  <a:srgbClr val="FFFFFF"/>
                </a:solidFill>
                <a:latin typeface="Arial"/>
                <a:cs typeface="Arial"/>
              </a:defRPr>
            </a:lvl2pPr>
            <a:lvl3pPr marL="540000" indent="-180000">
              <a:lnSpc>
                <a:spcPct val="130000"/>
              </a:lnSpc>
              <a:spcBef>
                <a:spcPts val="0"/>
              </a:spcBef>
              <a:defRPr sz="1500" b="0" i="0">
                <a:solidFill>
                  <a:srgbClr val="FFFFFF"/>
                </a:solidFill>
                <a:latin typeface="Arial"/>
                <a:cs typeface="Arial"/>
              </a:defRPr>
            </a:lvl3pPr>
            <a:lvl4pPr marL="900000" indent="-180000">
              <a:lnSpc>
                <a:spcPct val="130000"/>
              </a:lnSpc>
              <a:spcBef>
                <a:spcPts val="0"/>
              </a:spcBef>
              <a:buFont typeface="Arial"/>
              <a:buChar char="•"/>
              <a:defRPr sz="1500" b="0" i="0">
                <a:solidFill>
                  <a:srgbClr val="FFFFFF"/>
                </a:solidFill>
                <a:latin typeface="Arial"/>
                <a:cs typeface="Arial"/>
              </a:defRPr>
            </a:lvl4pPr>
            <a:lvl5pPr marL="1260000" indent="-180000">
              <a:lnSpc>
                <a:spcPct val="130000"/>
              </a:lnSpc>
              <a:spcBef>
                <a:spcPts val="0"/>
              </a:spcBef>
              <a:buFont typeface="Arial"/>
              <a:buChar char="•"/>
              <a:defRPr sz="1500" b="0" i="0">
                <a:solidFill>
                  <a:srgbClr val="FFFFFF"/>
                </a:solidFill>
                <a:latin typeface="Arial"/>
                <a:cs typeface="Arial"/>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2" name="Title 1">
            <a:extLst>
              <a:ext uri="{FF2B5EF4-FFF2-40B4-BE49-F238E27FC236}">
                <a16:creationId xmlns:a16="http://schemas.microsoft.com/office/drawing/2014/main" id="{ACBD4CC9-2B32-C947-A94E-1B7CE12D4171}"/>
              </a:ext>
            </a:extLst>
          </p:cNvPr>
          <p:cNvSpPr>
            <a:spLocks noGrp="1"/>
          </p:cNvSpPr>
          <p:nvPr>
            <p:ph type="title"/>
          </p:nvPr>
        </p:nvSpPr>
        <p:spPr>
          <a:xfrm>
            <a:off x="438954" y="555526"/>
            <a:ext cx="7886700" cy="432047"/>
          </a:xfrm>
          <a:prstGeom prst="rect">
            <a:avLst/>
          </a:prstGeom>
        </p:spPr>
        <p:txBody>
          <a:bodyPr lIns="0" tIns="0" rIns="0" bIns="0"/>
          <a:lstStyle>
            <a:lvl1pPr algn="l">
              <a:lnSpc>
                <a:spcPts val="2800"/>
              </a:lnSpc>
              <a:defRPr sz="2100" b="1">
                <a:solidFill>
                  <a:schemeClr val="tx1">
                    <a:lumMod val="10000"/>
                    <a:lumOff val="90000"/>
                  </a:schemeClr>
                </a:solidFill>
              </a:defRPr>
            </a:lvl1pPr>
          </a:lstStyle>
          <a:p>
            <a:r>
              <a:rPr lang="en-US" dirty="0"/>
              <a:t>Click to edit Master title style</a:t>
            </a:r>
          </a:p>
        </p:txBody>
      </p:sp>
    </p:spTree>
    <p:extLst>
      <p:ext uri="{BB962C8B-B14F-4D97-AF65-F5344CB8AC3E}">
        <p14:creationId xmlns:p14="http://schemas.microsoft.com/office/powerpoint/2010/main" val="757903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aphics Slide - 1">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0627803E-7450-1D4D-B989-93375F8F75B2}"/>
              </a:ext>
            </a:extLst>
          </p:cNvPr>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8D9C2B68-88E0-EA42-B917-1B9578864DF1}" type="slidenum">
              <a:rPr lang="en-US" altLang="en-US" sz="900" smtClean="0">
                <a:cs typeface="Arial" panose="020B0604020202020204" pitchFamily="34" charset="0"/>
              </a:rPr>
              <a:pPr algn="r">
                <a:spcBef>
                  <a:spcPct val="20000"/>
                </a:spcBef>
                <a:buFont typeface="Arial" panose="020B0604020202020204" pitchFamily="34" charset="0"/>
                <a:buNone/>
                <a:defRPr/>
              </a:pPr>
              <a:t>‹#›</a:t>
            </a:fld>
            <a:endParaRPr lang="en-CA" altLang="en-US" sz="900">
              <a:cs typeface="Arial" panose="020B0604020202020204" pitchFamily="34" charset="0"/>
            </a:endParaRPr>
          </a:p>
        </p:txBody>
      </p:sp>
      <p:pic>
        <p:nvPicPr>
          <p:cNvPr id="5" name="Picture 3" descr="s4b282c2015.png">
            <a:extLst>
              <a:ext uri="{FF2B5EF4-FFF2-40B4-BE49-F238E27FC236}">
                <a16:creationId xmlns:a16="http://schemas.microsoft.com/office/drawing/2014/main" id="{04436965-BB52-7B4A-811E-356741803A0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529638" y="411510"/>
            <a:ext cx="363537"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2"/>
          <p:cNvSpPr>
            <a:spLocks noGrp="1"/>
          </p:cNvSpPr>
          <p:nvPr>
            <p:ph type="body" sz="quarter" idx="13"/>
          </p:nvPr>
        </p:nvSpPr>
        <p:spPr>
          <a:xfrm>
            <a:off x="438954" y="1131888"/>
            <a:ext cx="7661438" cy="3697288"/>
          </a:xfrm>
          <a:prstGeom prst="rect">
            <a:avLst/>
          </a:prstGeom>
        </p:spPr>
        <p:txBody>
          <a:bodyPr vert="horz" lIns="0" tIns="0" rIns="0" bIns="0"/>
          <a:lstStyle>
            <a:lvl1pPr marL="0" indent="0">
              <a:lnSpc>
                <a:spcPct val="130000"/>
              </a:lnSpc>
              <a:spcBef>
                <a:spcPts val="0"/>
              </a:spcBef>
              <a:buFontTx/>
              <a:buNone/>
              <a:defRPr sz="1500">
                <a:latin typeface="Arial"/>
                <a:cs typeface="Arial"/>
              </a:defRPr>
            </a:lvl1pPr>
            <a:lvl2pPr marL="0" indent="-180000">
              <a:lnSpc>
                <a:spcPct val="130000"/>
              </a:lnSpc>
              <a:spcBef>
                <a:spcPts val="0"/>
              </a:spcBef>
              <a:buFont typeface="Arial"/>
              <a:buChar char="•"/>
              <a:defRPr sz="1500">
                <a:latin typeface="Arial"/>
                <a:cs typeface="Arial"/>
              </a:defRPr>
            </a:lvl2pPr>
            <a:lvl3pPr marL="540000" indent="-180000">
              <a:lnSpc>
                <a:spcPct val="130000"/>
              </a:lnSpc>
              <a:spcBef>
                <a:spcPts val="0"/>
              </a:spcBef>
              <a:defRPr sz="1500" b="0" i="0">
                <a:latin typeface="Arial"/>
                <a:cs typeface="Arial"/>
              </a:defRPr>
            </a:lvl3pPr>
            <a:lvl4pPr marL="900000" indent="-180000">
              <a:lnSpc>
                <a:spcPct val="130000"/>
              </a:lnSpc>
              <a:spcBef>
                <a:spcPts val="0"/>
              </a:spcBef>
              <a:buFont typeface="Arial"/>
              <a:buChar char="•"/>
              <a:defRPr sz="1500" b="0" i="0">
                <a:latin typeface="Arial"/>
                <a:cs typeface="Arial"/>
              </a:defRPr>
            </a:lvl4pPr>
            <a:lvl5pPr marL="1260000" indent="-180000">
              <a:lnSpc>
                <a:spcPct val="130000"/>
              </a:lnSpc>
              <a:spcBef>
                <a:spcPts val="0"/>
              </a:spcBef>
              <a:buFont typeface="Arial"/>
              <a:buChar char="•"/>
              <a:defRPr sz="1500" b="0" i="0">
                <a:latin typeface="Arial"/>
                <a:cs typeface="Arial"/>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2" name="Title 1">
            <a:extLst>
              <a:ext uri="{FF2B5EF4-FFF2-40B4-BE49-F238E27FC236}">
                <a16:creationId xmlns:a16="http://schemas.microsoft.com/office/drawing/2014/main" id="{7DBA0920-9910-044C-A5F5-C875F1267970}"/>
              </a:ext>
            </a:extLst>
          </p:cNvPr>
          <p:cNvSpPr>
            <a:spLocks noGrp="1"/>
          </p:cNvSpPr>
          <p:nvPr>
            <p:ph type="title"/>
          </p:nvPr>
        </p:nvSpPr>
        <p:spPr>
          <a:xfrm>
            <a:off x="438955" y="411510"/>
            <a:ext cx="7908520" cy="623332"/>
          </a:xfrm>
          <a:prstGeom prst="rect">
            <a:avLst/>
          </a:prstGeom>
        </p:spPr>
        <p:txBody>
          <a:bodyPr lIns="0" tIns="0" rIns="0" bIns="0"/>
          <a:lstStyle>
            <a:lvl1pPr algn="l">
              <a:lnSpc>
                <a:spcPts val="2100"/>
              </a:lnSpc>
              <a:defRPr sz="2100" b="1">
                <a:solidFill>
                  <a:schemeClr val="tx1">
                    <a:lumMod val="50000"/>
                    <a:lumOff val="50000"/>
                  </a:schemeClr>
                </a:solidFill>
              </a:defRPr>
            </a:lvl1pPr>
          </a:lstStyle>
          <a:p>
            <a:r>
              <a:rPr lang="en-US" dirty="0"/>
              <a:t>Click to edit Master title style</a:t>
            </a:r>
          </a:p>
        </p:txBody>
      </p:sp>
    </p:spTree>
    <p:extLst>
      <p:ext uri="{BB962C8B-B14F-4D97-AF65-F5344CB8AC3E}">
        <p14:creationId xmlns:p14="http://schemas.microsoft.com/office/powerpoint/2010/main" val="3037751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phics Slide - 2">
    <p:bg>
      <p:bgPr>
        <a:solidFill>
          <a:schemeClr val="tx1"/>
        </a:solidFill>
        <a:effectLst/>
      </p:bgPr>
    </p:bg>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E5C37F31-1A46-0E46-8716-80D112089A13}"/>
              </a:ext>
            </a:extLst>
          </p:cNvPr>
          <p:cNvSpPr txBox="1">
            <a:spLocks/>
          </p:cNvSpPr>
          <p:nvPr userDrawn="1"/>
        </p:nvSpPr>
        <p:spPr>
          <a:xfrm flipH="1">
            <a:off x="8588375" y="4732338"/>
            <a:ext cx="304800" cy="192087"/>
          </a:xfrm>
          <a:prstGeom prst="rect">
            <a:avLst/>
          </a:prstGeom>
        </p:spPr>
        <p:txBody>
          <a:bodyPr lIns="0" tIns="0" rIns="0" bIns="0"/>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spcBef>
                <a:spcPct val="20000"/>
              </a:spcBef>
              <a:buFont typeface="Arial" panose="020B0604020202020204" pitchFamily="34" charset="0"/>
              <a:buNone/>
              <a:defRPr/>
            </a:pPr>
            <a:fld id="{5FA2A49C-43B4-9148-A2E7-98A78CAA76EA}" type="slidenum">
              <a:rPr lang="en-US" altLang="en-US" sz="900" smtClean="0">
                <a:solidFill>
                  <a:srgbClr val="FFFFFF"/>
                </a:solidFill>
                <a:cs typeface="Arial" panose="020B0604020202020204" pitchFamily="34" charset="0"/>
              </a:rPr>
              <a:pPr algn="r">
                <a:spcBef>
                  <a:spcPct val="20000"/>
                </a:spcBef>
                <a:buFont typeface="Arial" panose="020B0604020202020204" pitchFamily="34" charset="0"/>
                <a:buNone/>
                <a:defRPr/>
              </a:pPr>
              <a:t>‹#›</a:t>
            </a:fld>
            <a:endParaRPr lang="en-CA" altLang="en-US" sz="900">
              <a:solidFill>
                <a:srgbClr val="FFFFFF"/>
              </a:solidFill>
              <a:cs typeface="Arial" panose="020B0604020202020204" pitchFamily="34" charset="0"/>
            </a:endParaRPr>
          </a:p>
        </p:txBody>
      </p:sp>
      <p:pic>
        <p:nvPicPr>
          <p:cNvPr id="5" name="Picture 2" descr="2014_logo_only_reverse.png">
            <a:extLst>
              <a:ext uri="{FF2B5EF4-FFF2-40B4-BE49-F238E27FC236}">
                <a16:creationId xmlns:a16="http://schemas.microsoft.com/office/drawing/2014/main" id="{78CBB9E3-1C1E-DE49-8310-5A5E2F385F2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485188" y="378247"/>
            <a:ext cx="40798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2"/>
          <p:cNvSpPr>
            <a:spLocks noGrp="1"/>
          </p:cNvSpPr>
          <p:nvPr>
            <p:ph type="body" sz="quarter" idx="13"/>
          </p:nvPr>
        </p:nvSpPr>
        <p:spPr>
          <a:xfrm>
            <a:off x="438954" y="1131888"/>
            <a:ext cx="7661438" cy="3697288"/>
          </a:xfrm>
          <a:prstGeom prst="rect">
            <a:avLst/>
          </a:prstGeom>
        </p:spPr>
        <p:txBody>
          <a:bodyPr vert="horz" lIns="0" tIns="0" rIns="0" bIns="0"/>
          <a:lstStyle>
            <a:lvl1pPr marL="0" indent="0">
              <a:lnSpc>
                <a:spcPct val="130000"/>
              </a:lnSpc>
              <a:spcBef>
                <a:spcPts val="0"/>
              </a:spcBef>
              <a:buFontTx/>
              <a:buNone/>
              <a:defRPr sz="1500">
                <a:solidFill>
                  <a:srgbClr val="FFFFFF"/>
                </a:solidFill>
                <a:latin typeface="Arial"/>
                <a:cs typeface="Arial"/>
              </a:defRPr>
            </a:lvl1pPr>
            <a:lvl2pPr marL="0" indent="-180000">
              <a:lnSpc>
                <a:spcPct val="130000"/>
              </a:lnSpc>
              <a:spcBef>
                <a:spcPts val="0"/>
              </a:spcBef>
              <a:buFont typeface="Arial"/>
              <a:buChar char="•"/>
              <a:defRPr sz="1500">
                <a:solidFill>
                  <a:srgbClr val="FFFFFF"/>
                </a:solidFill>
                <a:latin typeface="Arial"/>
                <a:cs typeface="Arial"/>
              </a:defRPr>
            </a:lvl2pPr>
            <a:lvl3pPr marL="540000" indent="-180000">
              <a:lnSpc>
                <a:spcPct val="130000"/>
              </a:lnSpc>
              <a:spcBef>
                <a:spcPts val="0"/>
              </a:spcBef>
              <a:defRPr sz="1500" b="0" i="0">
                <a:solidFill>
                  <a:srgbClr val="FFFFFF"/>
                </a:solidFill>
                <a:latin typeface="Arial"/>
                <a:cs typeface="Arial"/>
              </a:defRPr>
            </a:lvl3pPr>
            <a:lvl4pPr marL="900000" indent="-180000">
              <a:lnSpc>
                <a:spcPct val="130000"/>
              </a:lnSpc>
              <a:spcBef>
                <a:spcPts val="0"/>
              </a:spcBef>
              <a:buFont typeface="Arial"/>
              <a:buChar char="•"/>
              <a:defRPr sz="1500" b="0" i="0">
                <a:solidFill>
                  <a:srgbClr val="FFFFFF"/>
                </a:solidFill>
                <a:latin typeface="Arial"/>
                <a:cs typeface="Arial"/>
              </a:defRPr>
            </a:lvl4pPr>
            <a:lvl5pPr marL="1260000" indent="-180000">
              <a:lnSpc>
                <a:spcPct val="130000"/>
              </a:lnSpc>
              <a:spcBef>
                <a:spcPts val="0"/>
              </a:spcBef>
              <a:buFont typeface="Arial"/>
              <a:buChar char="•"/>
              <a:defRPr sz="1500" b="0" i="0">
                <a:solidFill>
                  <a:srgbClr val="FFFFFF"/>
                </a:solidFill>
                <a:latin typeface="Arial"/>
                <a:cs typeface="Arial"/>
              </a:defRPr>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2" name="Title 1">
            <a:extLst>
              <a:ext uri="{FF2B5EF4-FFF2-40B4-BE49-F238E27FC236}">
                <a16:creationId xmlns:a16="http://schemas.microsoft.com/office/drawing/2014/main" id="{9F301CE3-3085-B645-9614-A980B513451B}"/>
              </a:ext>
            </a:extLst>
          </p:cNvPr>
          <p:cNvSpPr>
            <a:spLocks noGrp="1"/>
          </p:cNvSpPr>
          <p:nvPr>
            <p:ph type="title"/>
          </p:nvPr>
        </p:nvSpPr>
        <p:spPr>
          <a:xfrm>
            <a:off x="438954" y="411510"/>
            <a:ext cx="7949470" cy="648071"/>
          </a:xfrm>
          <a:prstGeom prst="rect">
            <a:avLst/>
          </a:prstGeom>
        </p:spPr>
        <p:txBody>
          <a:bodyPr lIns="0" tIns="0" rIns="0" bIns="0"/>
          <a:lstStyle>
            <a:lvl1pPr algn="l">
              <a:lnSpc>
                <a:spcPts val="2100"/>
              </a:lnSpc>
              <a:defRPr sz="2100" b="1">
                <a:solidFill>
                  <a:schemeClr val="tx1">
                    <a:lumMod val="10000"/>
                    <a:lumOff val="90000"/>
                  </a:schemeClr>
                </a:solidFill>
              </a:defRPr>
            </a:lvl1pPr>
          </a:lstStyle>
          <a:p>
            <a:r>
              <a:rPr lang="en-US" dirty="0"/>
              <a:t>Click to edit Master title style</a:t>
            </a:r>
          </a:p>
        </p:txBody>
      </p:sp>
    </p:spTree>
    <p:extLst>
      <p:ext uri="{BB962C8B-B14F-4D97-AF65-F5344CB8AC3E}">
        <p14:creationId xmlns:p14="http://schemas.microsoft.com/office/powerpoint/2010/main" val="1539285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2" name="Picture 1" descr="UBC_2016_Signature_Wide_282.png">
            <a:extLst>
              <a:ext uri="{FF2B5EF4-FFF2-40B4-BE49-F238E27FC236}">
                <a16:creationId xmlns:a16="http://schemas.microsoft.com/office/drawing/2014/main" id="{33DD662E-8631-024E-8FE3-BD3FF7284D6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9738" y="1439863"/>
            <a:ext cx="4770437"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8767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988" r:id="rId1"/>
    <p:sldLayoutId id="2147484989" r:id="rId2"/>
    <p:sldLayoutId id="2147484990" r:id="rId3"/>
    <p:sldLayoutId id="2147484991" r:id="rId4"/>
    <p:sldLayoutId id="2147484992" r:id="rId5"/>
    <p:sldLayoutId id="2147484993" r:id="rId6"/>
    <p:sldLayoutId id="2147484994" r:id="rId7"/>
    <p:sldLayoutId id="2147484995" r:id="rId8"/>
    <p:sldLayoutId id="2147484996" r:id="rId9"/>
    <p:sldLayoutId id="2147484997" r:id="rId10"/>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ＭＳ Ｐゴシック"/>
        </a:defRPr>
      </a:lvl5pPr>
      <a:lvl6pPr marL="457200" algn="ctr" defTabSz="457200" rtl="0" fontAlgn="base">
        <a:spcBef>
          <a:spcPct val="0"/>
        </a:spcBef>
        <a:spcAft>
          <a:spcPct val="0"/>
        </a:spcAft>
        <a:defRPr sz="4400">
          <a:solidFill>
            <a:schemeClr val="tx1"/>
          </a:solidFill>
          <a:latin typeface="Arial" charset="0"/>
          <a:ea typeface="ＭＳ Ｐゴシック" charset="-128"/>
        </a:defRPr>
      </a:lvl6pPr>
      <a:lvl7pPr marL="914400" algn="ctr" defTabSz="457200" rtl="0" fontAlgn="base">
        <a:spcBef>
          <a:spcPct val="0"/>
        </a:spcBef>
        <a:spcAft>
          <a:spcPct val="0"/>
        </a:spcAft>
        <a:defRPr sz="4400">
          <a:solidFill>
            <a:schemeClr val="tx1"/>
          </a:solidFill>
          <a:latin typeface="Arial" charset="0"/>
          <a:ea typeface="ＭＳ Ｐゴシック" charset="-128"/>
        </a:defRPr>
      </a:lvl7pPr>
      <a:lvl8pPr marL="1371600" algn="ctr" defTabSz="457200" rtl="0" fontAlgn="base">
        <a:spcBef>
          <a:spcPct val="0"/>
        </a:spcBef>
        <a:spcAft>
          <a:spcPct val="0"/>
        </a:spcAft>
        <a:defRPr sz="4400">
          <a:solidFill>
            <a:schemeClr val="tx1"/>
          </a:solidFill>
          <a:latin typeface="Arial" charset="0"/>
          <a:ea typeface="ＭＳ Ｐゴシック" charset="-128"/>
        </a:defRPr>
      </a:lvl8pPr>
      <a:lvl9pPr marL="1828800" algn="ctr" defTabSz="457200" rtl="0" fontAlgn="base">
        <a:spcBef>
          <a:spcPct val="0"/>
        </a:spcBef>
        <a:spcAft>
          <a:spcPct val="0"/>
        </a:spcAft>
        <a:defRPr sz="4400">
          <a:solidFill>
            <a:schemeClr val="tx1"/>
          </a:solidFill>
          <a:latin typeface="Arial" charset="0"/>
          <a:ea typeface="ＭＳ Ｐゴシック"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ＭＳ Ｐゴシック"/>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ＭＳ Ｐゴシック"/>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ＭＳ Ｐゴシック"/>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5.xml"/><Relationship Id="rId7" Type="http://schemas.openxmlformats.org/officeDocument/2006/relationships/image" Target="../media/image1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Placeholder 2">
            <a:extLst>
              <a:ext uri="{FF2B5EF4-FFF2-40B4-BE49-F238E27FC236}">
                <a16:creationId xmlns:a16="http://schemas.microsoft.com/office/drawing/2014/main" id="{C4C58EDA-D16B-8A4C-B190-E553CDC14B25}"/>
              </a:ext>
            </a:extLst>
          </p:cNvPr>
          <p:cNvSpPr>
            <a:spLocks noGrp="1"/>
          </p:cNvSpPr>
          <p:nvPr>
            <p:ph type="body" sz="quarter" idx="12"/>
          </p:nvPr>
        </p:nvSpPr>
        <p:spPr/>
        <p:txBody>
          <a:bodyPr/>
          <a:lstStyle/>
          <a:p>
            <a:r>
              <a:rPr lang="en-US" sz="1800" dirty="0"/>
              <a:t>COSC 590C – Graduate Seminar</a:t>
            </a:r>
          </a:p>
        </p:txBody>
      </p:sp>
      <p:sp>
        <p:nvSpPr>
          <p:cNvPr id="2" name="Text Placeholder 1">
            <a:extLst>
              <a:ext uri="{FF2B5EF4-FFF2-40B4-BE49-F238E27FC236}">
                <a16:creationId xmlns:a16="http://schemas.microsoft.com/office/drawing/2014/main" id="{DC9F5BA5-6104-534A-81EB-66EEC692094B}"/>
              </a:ext>
            </a:extLst>
          </p:cNvPr>
          <p:cNvSpPr>
            <a:spLocks noGrp="1"/>
          </p:cNvSpPr>
          <p:nvPr>
            <p:ph type="body" sz="quarter" idx="13"/>
          </p:nvPr>
        </p:nvSpPr>
        <p:spPr/>
        <p:txBody>
          <a:bodyPr/>
          <a:lstStyle/>
          <a:p>
            <a:r>
              <a:rPr lang="en-US" sz="1000" dirty="0"/>
              <a:t>Pragya Bhandari </a:t>
            </a:r>
          </a:p>
          <a:p>
            <a:r>
              <a:rPr lang="en-US" sz="1000" dirty="0"/>
              <a:t>Department of Computer Science, Mathematics, Physics and Statistics</a:t>
            </a:r>
          </a:p>
        </p:txBody>
      </p:sp>
      <p:sp>
        <p:nvSpPr>
          <p:cNvPr id="5" name="Title 4">
            <a:extLst>
              <a:ext uri="{FF2B5EF4-FFF2-40B4-BE49-F238E27FC236}">
                <a16:creationId xmlns:a16="http://schemas.microsoft.com/office/drawing/2014/main" id="{CA54226B-EF20-D14A-B8F8-DC080C45D660}"/>
              </a:ext>
            </a:extLst>
          </p:cNvPr>
          <p:cNvSpPr>
            <a:spLocks noGrp="1"/>
          </p:cNvSpPr>
          <p:nvPr>
            <p:ph type="title"/>
          </p:nvPr>
        </p:nvSpPr>
        <p:spPr>
          <a:xfrm>
            <a:off x="365762" y="595142"/>
            <a:ext cx="7354371" cy="1569839"/>
          </a:xfrm>
        </p:spPr>
        <p:txBody>
          <a:bodyPr/>
          <a:lstStyle/>
          <a:p>
            <a:r>
              <a:rPr lang="en-CA" dirty="0"/>
              <a:t>Predicting the Objective and Priority of Issue Reports in Software Repositories</a:t>
            </a:r>
            <a:br>
              <a:rPr lang="en-CA" dirty="0"/>
            </a:br>
            <a:br>
              <a:rPr lang="en-CA" sz="1000" kern="0" dirty="0">
                <a:solidFill>
                  <a:srgbClr val="FFFFFF"/>
                </a:solidFill>
                <a:latin typeface="Arial"/>
                <a:cs typeface="Arial"/>
              </a:rPr>
            </a:br>
            <a:r>
              <a:rPr lang="en-CA" sz="1000" kern="0" dirty="0">
                <a:solidFill>
                  <a:srgbClr val="FFFFFF"/>
                </a:solidFill>
                <a:latin typeface="Arial"/>
                <a:cs typeface="Arial"/>
              </a:rPr>
              <a:t>Published in : Empirical Software Engineering (2022)</a:t>
            </a:r>
            <a:endParaRPr lang="en-US" sz="1000" kern="0" dirty="0">
              <a:solidFill>
                <a:srgbClr val="FFFFFF"/>
              </a:solidFill>
              <a:latin typeface="Arial"/>
              <a:cs typeface="Arial"/>
            </a:endParaRPr>
          </a:p>
        </p:txBody>
      </p:sp>
      <p:sp>
        <p:nvSpPr>
          <p:cNvPr id="4" name="Text Placeholder 1">
            <a:extLst>
              <a:ext uri="{FF2B5EF4-FFF2-40B4-BE49-F238E27FC236}">
                <a16:creationId xmlns:a16="http://schemas.microsoft.com/office/drawing/2014/main" id="{DE2F7B6A-0EC6-718D-0641-A03B85D9C5ED}"/>
              </a:ext>
            </a:extLst>
          </p:cNvPr>
          <p:cNvSpPr txBox="1">
            <a:spLocks/>
          </p:cNvSpPr>
          <p:nvPr/>
        </p:nvSpPr>
        <p:spPr>
          <a:xfrm>
            <a:off x="358329" y="2377691"/>
            <a:ext cx="5430203" cy="321394"/>
          </a:xfrm>
          <a:prstGeom prst="rect">
            <a:avLst/>
          </a:prstGeom>
        </p:spPr>
        <p:txBody>
          <a:bodyPr vert="horz" lIns="0" tIns="0" rIns="0" bIns="0"/>
          <a:lstStyle>
            <a:lvl1pPr marL="0" indent="0" algn="l" defTabSz="457200" rtl="0" eaLnBrk="0" fontAlgn="base" hangingPunct="0">
              <a:spcBef>
                <a:spcPct val="20000"/>
              </a:spcBef>
              <a:spcAft>
                <a:spcPct val="0"/>
              </a:spcAft>
              <a:buFont typeface="Arial" panose="020B0604020202020204" pitchFamily="34" charset="0"/>
              <a:buNone/>
              <a:defRPr sz="1000" b="1" i="0" kern="0" cap="none" spc="0" normalizeH="0" baseline="0">
                <a:solidFill>
                  <a:srgbClr val="FFFFFF"/>
                </a:solidFill>
                <a:latin typeface="Arial"/>
                <a:ea typeface="MS PGothic" panose="020B0600070205080204"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900" b="0" i="0" kern="1200">
                <a:solidFill>
                  <a:schemeClr val="tx1"/>
                </a:solidFill>
                <a:latin typeface="Whitney Book"/>
                <a:ea typeface="MS PGothic" panose="020B0600070205080204" pitchFamily="34" charset="-128"/>
                <a:cs typeface="Whitney Book"/>
              </a:defRPr>
            </a:lvl2pPr>
            <a:lvl3pPr marL="1143000" indent="-228600" algn="l" defTabSz="457200" rtl="0" eaLnBrk="0" fontAlgn="base" hangingPunct="0">
              <a:spcBef>
                <a:spcPct val="20000"/>
              </a:spcBef>
              <a:spcAft>
                <a:spcPct val="0"/>
              </a:spcAft>
              <a:buFont typeface="Arial" panose="020B0604020202020204" pitchFamily="34" charset="0"/>
              <a:buChar char="•"/>
              <a:defRPr sz="900" b="0" i="0" kern="1200">
                <a:solidFill>
                  <a:schemeClr val="tx1"/>
                </a:solidFill>
                <a:latin typeface="Whitney Book"/>
                <a:ea typeface="MS PGothic" panose="020B0600070205080204" pitchFamily="34" charset="-128"/>
                <a:cs typeface="Whitney Book"/>
              </a:defRPr>
            </a:lvl3pPr>
            <a:lvl4pPr marL="1600200" indent="-228600" algn="l" defTabSz="457200" rtl="0" eaLnBrk="0" fontAlgn="base" hangingPunct="0">
              <a:spcBef>
                <a:spcPct val="20000"/>
              </a:spcBef>
              <a:spcAft>
                <a:spcPct val="0"/>
              </a:spcAft>
              <a:buFont typeface="Arial" panose="020B0604020202020204" pitchFamily="34" charset="0"/>
              <a:buChar char="–"/>
              <a:defRPr sz="900" b="0" i="0" kern="1200">
                <a:solidFill>
                  <a:schemeClr val="tx1"/>
                </a:solidFill>
                <a:latin typeface="Whitney Book"/>
                <a:ea typeface="MS PGothic" panose="020B0600070205080204" pitchFamily="34" charset="-128"/>
                <a:cs typeface="Whitney Book"/>
              </a:defRPr>
            </a:lvl4pPr>
            <a:lvl5pPr marL="2057400" indent="-228600" algn="l" defTabSz="457200" rtl="0" eaLnBrk="0" fontAlgn="base" hangingPunct="0">
              <a:spcBef>
                <a:spcPct val="20000"/>
              </a:spcBef>
              <a:spcAft>
                <a:spcPct val="0"/>
              </a:spcAft>
              <a:buFont typeface="Arial" panose="020B0604020202020204" pitchFamily="34" charset="0"/>
              <a:buChar char="»"/>
              <a:defRPr sz="900" b="0" i="0" kern="1200">
                <a:solidFill>
                  <a:schemeClr val="tx1"/>
                </a:solidFill>
                <a:latin typeface="Whitney Book"/>
                <a:ea typeface="MS PGothic" panose="020B0600070205080204" pitchFamily="34" charset="-128"/>
                <a:cs typeface="Whitney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dirty="0" err="1"/>
              <a:t>Maliheh</a:t>
            </a:r>
            <a:r>
              <a:rPr lang="en-CA" dirty="0"/>
              <a:t> Izadi, Kiana Akbari, Abbas </a:t>
            </a:r>
            <a:r>
              <a:rPr lang="en-CA" dirty="0" err="1"/>
              <a:t>Heydarnoori</a:t>
            </a:r>
            <a:endParaRPr lang="en-US" dirty="0"/>
          </a:p>
        </p:txBody>
      </p:sp>
      <p:pic>
        <p:nvPicPr>
          <p:cNvPr id="3" name="Audio 2">
            <a:hlinkClick r:id="" action="ppaction://media"/>
            <a:extLst>
              <a:ext uri="{FF2B5EF4-FFF2-40B4-BE49-F238E27FC236}">
                <a16:creationId xmlns:a16="http://schemas.microsoft.com/office/drawing/2014/main" id="{40EC7339-3A89-E9F7-B727-9AFF249E6B1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456"/>
    </mc:Choice>
    <mc:Fallback>
      <p:transition spd="slow" advTm="31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401AF-E809-7782-B74C-5754F75B1725}"/>
              </a:ext>
            </a:extLst>
          </p:cNvPr>
          <p:cNvSpPr>
            <a:spLocks noGrp="1"/>
          </p:cNvSpPr>
          <p:nvPr>
            <p:ph type="body" sz="quarter" idx="13"/>
          </p:nvPr>
        </p:nvSpPr>
        <p:spPr/>
        <p:txBody>
          <a:bodyPr/>
          <a:lstStyle/>
          <a:p>
            <a:endParaRPr lang="en-US" dirty="0"/>
          </a:p>
        </p:txBody>
      </p:sp>
      <p:sp>
        <p:nvSpPr>
          <p:cNvPr id="3" name="Title 2">
            <a:extLst>
              <a:ext uri="{FF2B5EF4-FFF2-40B4-BE49-F238E27FC236}">
                <a16:creationId xmlns:a16="http://schemas.microsoft.com/office/drawing/2014/main" id="{E818F051-240C-50C0-2742-8E399C5F956D}"/>
              </a:ext>
            </a:extLst>
          </p:cNvPr>
          <p:cNvSpPr>
            <a:spLocks noGrp="1"/>
          </p:cNvSpPr>
          <p:nvPr>
            <p:ph type="title"/>
          </p:nvPr>
        </p:nvSpPr>
        <p:spPr/>
        <p:txBody>
          <a:bodyPr/>
          <a:lstStyle/>
          <a:p>
            <a:r>
              <a:rPr lang="en-US" dirty="0"/>
              <a:t>Results for Priority based classification</a:t>
            </a:r>
          </a:p>
        </p:txBody>
      </p:sp>
      <p:graphicFrame>
        <p:nvGraphicFramePr>
          <p:cNvPr id="4" name="Table 3">
            <a:extLst>
              <a:ext uri="{FF2B5EF4-FFF2-40B4-BE49-F238E27FC236}">
                <a16:creationId xmlns:a16="http://schemas.microsoft.com/office/drawing/2014/main" id="{C0D6BE9E-FBB0-D99C-36AE-7F80E88980C7}"/>
              </a:ext>
            </a:extLst>
          </p:cNvPr>
          <p:cNvGraphicFramePr>
            <a:graphicFrameLocks noGrp="1"/>
          </p:cNvGraphicFramePr>
          <p:nvPr>
            <p:extLst>
              <p:ext uri="{D42A27DB-BD31-4B8C-83A1-F6EECF244321}">
                <p14:modId xmlns:p14="http://schemas.microsoft.com/office/powerpoint/2010/main" val="1522896485"/>
              </p:ext>
            </p:extLst>
          </p:nvPr>
        </p:nvGraphicFramePr>
        <p:xfrm>
          <a:off x="1789346" y="1308272"/>
          <a:ext cx="4982847" cy="2468293"/>
        </p:xfrm>
        <a:graphic>
          <a:graphicData uri="http://schemas.openxmlformats.org/drawingml/2006/table">
            <a:tbl>
              <a:tblPr firstRow="1" bandRow="1">
                <a:tableStyleId>{5C22544A-7EE6-4342-B048-85BDC9FD1C3A}</a:tableStyleId>
              </a:tblPr>
              <a:tblGrid>
                <a:gridCol w="2092795">
                  <a:extLst>
                    <a:ext uri="{9D8B030D-6E8A-4147-A177-3AD203B41FA5}">
                      <a16:colId xmlns:a16="http://schemas.microsoft.com/office/drawing/2014/main" val="922552232"/>
                    </a:ext>
                  </a:extLst>
                </a:gridCol>
                <a:gridCol w="1445026">
                  <a:extLst>
                    <a:ext uri="{9D8B030D-6E8A-4147-A177-3AD203B41FA5}">
                      <a16:colId xmlns:a16="http://schemas.microsoft.com/office/drawing/2014/main" val="247658841"/>
                    </a:ext>
                  </a:extLst>
                </a:gridCol>
                <a:gridCol w="1445026">
                  <a:extLst>
                    <a:ext uri="{9D8B030D-6E8A-4147-A177-3AD203B41FA5}">
                      <a16:colId xmlns:a16="http://schemas.microsoft.com/office/drawing/2014/main" val="1404808253"/>
                    </a:ext>
                  </a:extLst>
                </a:gridCol>
              </a:tblGrid>
              <a:tr h="416471">
                <a:tc rowSpan="2">
                  <a:txBody>
                    <a:bodyPr/>
                    <a:lstStyle/>
                    <a:p>
                      <a:pPr algn="ctr"/>
                      <a:r>
                        <a:rPr lang="en-US" sz="1400" dirty="0"/>
                        <a:t>Model</a:t>
                      </a:r>
                    </a:p>
                  </a:txBody>
                  <a:tcPr anchor="ctr"/>
                </a:tc>
                <a:tc gridSpan="2">
                  <a:txBody>
                    <a:bodyPr/>
                    <a:lstStyle/>
                    <a:p>
                      <a:pPr algn="ctr"/>
                      <a:r>
                        <a:rPr lang="en-US" sz="1400" dirty="0"/>
                        <a:t>F1-score %</a:t>
                      </a:r>
                    </a:p>
                  </a:txBody>
                  <a:tcPr anchor="ctr"/>
                </a:tc>
                <a:tc hMerge="1">
                  <a:txBody>
                    <a:bodyPr/>
                    <a:lstStyle/>
                    <a:p>
                      <a:pPr algn="ctr"/>
                      <a:endParaRPr lang="en-US" sz="1400" dirty="0"/>
                    </a:p>
                  </a:txBody>
                  <a:tcPr anchor="ctr"/>
                </a:tc>
                <a:extLst>
                  <a:ext uri="{0D108BD9-81ED-4DB2-BD59-A6C34878D82A}">
                    <a16:rowId xmlns:a16="http://schemas.microsoft.com/office/drawing/2014/main" val="439375064"/>
                  </a:ext>
                </a:extLst>
              </a:tr>
              <a:tr h="277284">
                <a:tc vMerge="1">
                  <a:txBody>
                    <a:bodyPr/>
                    <a:lstStyle/>
                    <a:p>
                      <a:pPr algn="ctr" fontAlgn="b"/>
                      <a:endParaRPr lang="en-CA" sz="1000" b="0" i="0" u="none" strike="noStrike" dirty="0">
                        <a:solidFill>
                          <a:srgbClr val="000000"/>
                        </a:solidFill>
                        <a:effectLst/>
                        <a:latin typeface="Arial" panose="020B0604020202020204" pitchFamily="34" charset="0"/>
                      </a:endParaRPr>
                    </a:p>
                  </a:txBody>
                  <a:tcPr marL="9525" marR="9525" marT="9525" marB="0" anchor="b"/>
                </a:tc>
                <a:tc>
                  <a:txBody>
                    <a:bodyPr/>
                    <a:lstStyle/>
                    <a:p>
                      <a:pPr marL="0" algn="ctr" defTabSz="457200" rtl="0" eaLnBrk="1" fontAlgn="b" latinLnBrk="0" hangingPunct="1"/>
                      <a:r>
                        <a:rPr lang="en-CA" sz="1400" b="1" kern="1200" dirty="0">
                          <a:solidFill>
                            <a:schemeClr val="bg1"/>
                          </a:solidFill>
                          <a:latin typeface="+mn-lt"/>
                          <a:ea typeface="+mn-ea"/>
                          <a:cs typeface="+mn-cs"/>
                        </a:rPr>
                        <a:t>High Priority</a:t>
                      </a:r>
                    </a:p>
                  </a:txBody>
                  <a:tcPr marL="9525" marR="9525" marT="9525" marB="0" anchor="b">
                    <a:solidFill>
                      <a:schemeClr val="accent1"/>
                    </a:solidFill>
                  </a:tcPr>
                </a:tc>
                <a:tc>
                  <a:txBody>
                    <a:bodyPr/>
                    <a:lstStyle/>
                    <a:p>
                      <a:pPr marL="0" algn="ctr" defTabSz="457200" rtl="0" eaLnBrk="1" fontAlgn="b" latinLnBrk="0" hangingPunct="1"/>
                      <a:r>
                        <a:rPr lang="en-CA" sz="1400" b="1" kern="1200" dirty="0">
                          <a:solidFill>
                            <a:schemeClr val="bg1"/>
                          </a:solidFill>
                          <a:latin typeface="+mn-lt"/>
                          <a:ea typeface="+mn-ea"/>
                          <a:cs typeface="+mn-cs"/>
                        </a:rPr>
                        <a:t>Low Priority</a:t>
                      </a:r>
                    </a:p>
                  </a:txBody>
                  <a:tcPr marL="9525" marR="9525" marT="9525" marB="0" anchor="b">
                    <a:solidFill>
                      <a:schemeClr val="accent1"/>
                    </a:solidFill>
                  </a:tcPr>
                </a:tc>
                <a:extLst>
                  <a:ext uri="{0D108BD9-81ED-4DB2-BD59-A6C34878D82A}">
                    <a16:rowId xmlns:a16="http://schemas.microsoft.com/office/drawing/2014/main" val="1082420575"/>
                  </a:ext>
                </a:extLst>
              </a:tr>
              <a:tr h="277284">
                <a:tc>
                  <a:txBody>
                    <a:bodyPr/>
                    <a:lstStyle/>
                    <a:p>
                      <a:pPr marL="0" algn="ctr" defTabSz="457200" rtl="0" eaLnBrk="1" fontAlgn="b" latinLnBrk="0" hangingPunct="1"/>
                      <a:r>
                        <a:rPr lang="en-CA" sz="1400" b="0" kern="1200" dirty="0">
                          <a:solidFill>
                            <a:schemeClr val="dk1"/>
                          </a:solidFill>
                          <a:latin typeface="+mn-lt"/>
                          <a:ea typeface="+mn-ea"/>
                          <a:cs typeface="+mn-cs"/>
                        </a:rPr>
                        <a:t>Issue </a:t>
                      </a:r>
                      <a:r>
                        <a:rPr lang="en-CA" sz="1400" b="0" kern="1200" dirty="0" err="1">
                          <a:solidFill>
                            <a:schemeClr val="dk1"/>
                          </a:solidFill>
                          <a:latin typeface="+mn-lt"/>
                          <a:ea typeface="+mn-ea"/>
                          <a:cs typeface="+mn-cs"/>
                        </a:rPr>
                        <a:t>Prioritizer</a:t>
                      </a:r>
                      <a:r>
                        <a:rPr lang="en-CA" sz="1400" b="0" kern="1200" dirty="0">
                          <a:solidFill>
                            <a:schemeClr val="dk1"/>
                          </a:solidFill>
                          <a:latin typeface="+mn-lt"/>
                          <a:ea typeface="+mn-ea"/>
                          <a:cs typeface="+mn-cs"/>
                        </a:rPr>
                        <a:t> [6]</a:t>
                      </a:r>
                    </a:p>
                  </a:txBody>
                  <a:tcPr marL="9525" marR="9525" marT="9525" marB="0" anchor="b"/>
                </a:tc>
                <a:tc>
                  <a:txBody>
                    <a:bodyPr/>
                    <a:lstStyle/>
                    <a:p>
                      <a:pPr marL="0" algn="ctr" defTabSz="457200" rtl="0" eaLnBrk="1" fontAlgn="b" latinLnBrk="0" hangingPunct="1"/>
                      <a:r>
                        <a:rPr lang="en-CA" sz="1400" b="0" kern="1200" dirty="0">
                          <a:solidFill>
                            <a:schemeClr val="dk1"/>
                          </a:solidFill>
                          <a:latin typeface="+mn-lt"/>
                          <a:ea typeface="+mn-ea"/>
                          <a:cs typeface="+mn-cs"/>
                        </a:rPr>
                        <a:t>54</a:t>
                      </a:r>
                    </a:p>
                  </a:txBody>
                  <a:tcPr marL="9525" marR="9525" marT="9525" marB="0" anchor="b"/>
                </a:tc>
                <a:tc>
                  <a:txBody>
                    <a:bodyPr/>
                    <a:lstStyle/>
                    <a:p>
                      <a:pPr marL="0" algn="ctr" defTabSz="457200" rtl="0" eaLnBrk="1" fontAlgn="b" latinLnBrk="0" hangingPunct="1"/>
                      <a:r>
                        <a:rPr lang="en-CA" sz="1400" b="0" kern="1200" dirty="0">
                          <a:solidFill>
                            <a:schemeClr val="dk1"/>
                          </a:solidFill>
                          <a:latin typeface="+mn-lt"/>
                          <a:ea typeface="+mn-ea"/>
                          <a:cs typeface="+mn-cs"/>
                        </a:rPr>
                        <a:t>57</a:t>
                      </a:r>
                    </a:p>
                  </a:txBody>
                  <a:tcPr marL="9525" marR="9525" marT="9525" marB="0" anchor="b"/>
                </a:tc>
                <a:extLst>
                  <a:ext uri="{0D108BD9-81ED-4DB2-BD59-A6C34878D82A}">
                    <a16:rowId xmlns:a16="http://schemas.microsoft.com/office/drawing/2014/main" val="678397694"/>
                  </a:ext>
                </a:extLst>
              </a:tr>
              <a:tr h="262111">
                <a:tc>
                  <a:txBody>
                    <a:bodyPr/>
                    <a:lstStyle/>
                    <a:p>
                      <a:pPr marL="0" algn="ctr" defTabSz="457200" rtl="0" eaLnBrk="1" fontAlgn="b" latinLnBrk="0" hangingPunct="1"/>
                      <a:r>
                        <a:rPr lang="en-CA" sz="1400" b="0" kern="1200" dirty="0">
                          <a:solidFill>
                            <a:schemeClr val="dk1"/>
                          </a:solidFill>
                          <a:latin typeface="+mn-lt"/>
                          <a:ea typeface="+mn-ea"/>
                          <a:cs typeface="+mn-cs"/>
                        </a:rPr>
                        <a:t>KNN</a:t>
                      </a:r>
                    </a:p>
                  </a:txBody>
                  <a:tcPr marL="9525" marR="9525" marT="9525" marB="0" anchor="b"/>
                </a:tc>
                <a:tc>
                  <a:txBody>
                    <a:bodyPr/>
                    <a:lstStyle/>
                    <a:p>
                      <a:pPr marL="0" algn="ctr" defTabSz="457200" rtl="0" eaLnBrk="1" fontAlgn="b" latinLnBrk="0" hangingPunct="1"/>
                      <a:r>
                        <a:rPr lang="en-CA" sz="1400" b="0" kern="1200" dirty="0">
                          <a:solidFill>
                            <a:schemeClr val="dk1"/>
                          </a:solidFill>
                          <a:latin typeface="+mn-lt"/>
                          <a:ea typeface="+mn-ea"/>
                          <a:cs typeface="+mn-cs"/>
                        </a:rPr>
                        <a:t>63</a:t>
                      </a:r>
                    </a:p>
                  </a:txBody>
                  <a:tcPr marL="9525" marR="9525" marT="9525" marB="0" anchor="b"/>
                </a:tc>
                <a:tc>
                  <a:txBody>
                    <a:bodyPr/>
                    <a:lstStyle/>
                    <a:p>
                      <a:pPr marL="0" algn="ctr" defTabSz="457200" rtl="0" eaLnBrk="1" fontAlgn="b" latinLnBrk="0" hangingPunct="1"/>
                      <a:r>
                        <a:rPr lang="en-CA" sz="1400" b="0" kern="1200" dirty="0">
                          <a:solidFill>
                            <a:schemeClr val="dk1"/>
                          </a:solidFill>
                          <a:latin typeface="+mn-lt"/>
                          <a:ea typeface="+mn-ea"/>
                          <a:cs typeface="+mn-cs"/>
                        </a:rPr>
                        <a:t>68</a:t>
                      </a:r>
                    </a:p>
                  </a:txBody>
                  <a:tcPr marL="9525" marR="9525" marT="9525" marB="0" anchor="b"/>
                </a:tc>
                <a:extLst>
                  <a:ext uri="{0D108BD9-81ED-4DB2-BD59-A6C34878D82A}">
                    <a16:rowId xmlns:a16="http://schemas.microsoft.com/office/drawing/2014/main" val="1230575338"/>
                  </a:ext>
                </a:extLst>
              </a:tr>
              <a:tr h="262111">
                <a:tc>
                  <a:txBody>
                    <a:bodyPr/>
                    <a:lstStyle/>
                    <a:p>
                      <a:pPr marL="0" algn="ctr" defTabSz="457200" rtl="0" eaLnBrk="1" fontAlgn="b" latinLnBrk="0" hangingPunct="1"/>
                      <a:r>
                        <a:rPr lang="en-CA" sz="1400" b="0" kern="1200" dirty="0">
                          <a:solidFill>
                            <a:schemeClr val="dk1"/>
                          </a:solidFill>
                          <a:latin typeface="+mn-lt"/>
                          <a:ea typeface="+mn-ea"/>
                          <a:cs typeface="+mn-cs"/>
                        </a:rPr>
                        <a:t>Multinomial NB</a:t>
                      </a:r>
                    </a:p>
                  </a:txBody>
                  <a:tcPr marL="9525" marR="9525" marT="9525" marB="0" anchor="b"/>
                </a:tc>
                <a:tc>
                  <a:txBody>
                    <a:bodyPr/>
                    <a:lstStyle/>
                    <a:p>
                      <a:pPr marL="0" algn="ctr" defTabSz="457200" rtl="0" eaLnBrk="1" fontAlgn="b" latinLnBrk="0" hangingPunct="1"/>
                      <a:r>
                        <a:rPr lang="en-CA" sz="1400" b="0" kern="1200" dirty="0">
                          <a:solidFill>
                            <a:schemeClr val="dk1"/>
                          </a:solidFill>
                          <a:latin typeface="+mn-lt"/>
                          <a:ea typeface="+mn-ea"/>
                          <a:cs typeface="+mn-cs"/>
                        </a:rPr>
                        <a:t>60</a:t>
                      </a:r>
                    </a:p>
                  </a:txBody>
                  <a:tcPr marL="9525" marR="9525" marT="9525" marB="0" anchor="b"/>
                </a:tc>
                <a:tc>
                  <a:txBody>
                    <a:bodyPr/>
                    <a:lstStyle/>
                    <a:p>
                      <a:pPr marL="0" algn="ctr" defTabSz="457200" rtl="0" eaLnBrk="1" fontAlgn="b" latinLnBrk="0" hangingPunct="1"/>
                      <a:r>
                        <a:rPr lang="en-CA" sz="1400" b="0" kern="1200" dirty="0">
                          <a:solidFill>
                            <a:schemeClr val="dk1"/>
                          </a:solidFill>
                          <a:latin typeface="+mn-lt"/>
                          <a:ea typeface="+mn-ea"/>
                          <a:cs typeface="+mn-cs"/>
                        </a:rPr>
                        <a:t>69</a:t>
                      </a:r>
                    </a:p>
                  </a:txBody>
                  <a:tcPr marL="9525" marR="9525" marT="9525" marB="0" anchor="b"/>
                </a:tc>
                <a:extLst>
                  <a:ext uri="{0D108BD9-81ED-4DB2-BD59-A6C34878D82A}">
                    <a16:rowId xmlns:a16="http://schemas.microsoft.com/office/drawing/2014/main" val="2084496127"/>
                  </a:ext>
                </a:extLst>
              </a:tr>
              <a:tr h="262111">
                <a:tc>
                  <a:txBody>
                    <a:bodyPr/>
                    <a:lstStyle/>
                    <a:p>
                      <a:pPr algn="ctr" fontAlgn="b"/>
                      <a:r>
                        <a:rPr lang="en-CA" sz="1400" b="0" kern="1200" dirty="0">
                          <a:solidFill>
                            <a:schemeClr val="dk1"/>
                          </a:solidFill>
                          <a:latin typeface="+mn-lt"/>
                          <a:ea typeface="+mn-ea"/>
                          <a:cs typeface="+mn-cs"/>
                        </a:rPr>
                        <a:t>Logistic Regression</a:t>
                      </a:r>
                    </a:p>
                  </a:txBody>
                  <a:tcPr marL="9525" marR="9525" marT="9525" marB="0" anchor="b"/>
                </a:tc>
                <a:tc>
                  <a:txBody>
                    <a:bodyPr/>
                    <a:lstStyle/>
                    <a:p>
                      <a:pPr marL="0" algn="ctr" defTabSz="457200" rtl="0" eaLnBrk="1" fontAlgn="b" latinLnBrk="0" hangingPunct="1"/>
                      <a:r>
                        <a:rPr lang="en-CA" sz="1400" b="0" kern="1200" dirty="0">
                          <a:solidFill>
                            <a:schemeClr val="dk1"/>
                          </a:solidFill>
                          <a:latin typeface="+mn-lt"/>
                          <a:ea typeface="+mn-ea"/>
                          <a:cs typeface="+mn-cs"/>
                        </a:rPr>
                        <a:t>64</a:t>
                      </a:r>
                    </a:p>
                  </a:txBody>
                  <a:tcPr marL="9525" marR="9525" marT="9525" marB="0" anchor="b"/>
                </a:tc>
                <a:tc>
                  <a:txBody>
                    <a:bodyPr/>
                    <a:lstStyle/>
                    <a:p>
                      <a:pPr marL="0" algn="ctr" defTabSz="457200" rtl="0" eaLnBrk="1" fontAlgn="b" latinLnBrk="0" hangingPunct="1"/>
                      <a:r>
                        <a:rPr lang="en-CA" sz="1400" b="0" kern="1200" dirty="0">
                          <a:solidFill>
                            <a:schemeClr val="dk1"/>
                          </a:solidFill>
                          <a:latin typeface="+mn-lt"/>
                          <a:ea typeface="+mn-ea"/>
                          <a:cs typeface="+mn-cs"/>
                        </a:rPr>
                        <a:t>71</a:t>
                      </a:r>
                    </a:p>
                  </a:txBody>
                  <a:tcPr marL="9525" marR="9525" marT="9525" marB="0" anchor="b"/>
                </a:tc>
                <a:extLst>
                  <a:ext uri="{0D108BD9-81ED-4DB2-BD59-A6C34878D82A}">
                    <a16:rowId xmlns:a16="http://schemas.microsoft.com/office/drawing/2014/main" val="627440835"/>
                  </a:ext>
                </a:extLst>
              </a:tr>
              <a:tr h="262111">
                <a:tc>
                  <a:txBody>
                    <a:bodyPr/>
                    <a:lstStyle/>
                    <a:p>
                      <a:pPr algn="ctr" fontAlgn="b"/>
                      <a:r>
                        <a:rPr lang="en-CA" sz="1400" b="0" kern="1200" dirty="0">
                          <a:solidFill>
                            <a:schemeClr val="dk1"/>
                          </a:solidFill>
                          <a:latin typeface="+mn-lt"/>
                          <a:ea typeface="+mn-ea"/>
                          <a:cs typeface="+mn-cs"/>
                        </a:rPr>
                        <a:t>Vanilla RF</a:t>
                      </a:r>
                    </a:p>
                  </a:txBody>
                  <a:tcPr marL="9525" marR="9525" marT="9525" marB="0" anchor="b"/>
                </a:tc>
                <a:tc>
                  <a:txBody>
                    <a:bodyPr/>
                    <a:lstStyle/>
                    <a:p>
                      <a:pPr marL="0" algn="ctr" defTabSz="457200" rtl="0" eaLnBrk="1" fontAlgn="b" latinLnBrk="0" hangingPunct="1"/>
                      <a:r>
                        <a:rPr lang="en-CA" sz="1400" b="0" kern="1200" dirty="0">
                          <a:solidFill>
                            <a:schemeClr val="dk1"/>
                          </a:solidFill>
                          <a:latin typeface="+mn-lt"/>
                          <a:ea typeface="+mn-ea"/>
                          <a:cs typeface="+mn-cs"/>
                        </a:rPr>
                        <a:t>63</a:t>
                      </a:r>
                    </a:p>
                  </a:txBody>
                  <a:tcPr marL="9525" marR="9525" marT="9525" marB="0" anchor="b"/>
                </a:tc>
                <a:tc>
                  <a:txBody>
                    <a:bodyPr/>
                    <a:lstStyle/>
                    <a:p>
                      <a:pPr marL="0" algn="ctr" defTabSz="457200" rtl="0" eaLnBrk="1" fontAlgn="b" latinLnBrk="0" hangingPunct="1"/>
                      <a:r>
                        <a:rPr lang="en-CA" sz="1400" b="0" kern="1200" dirty="0">
                          <a:solidFill>
                            <a:schemeClr val="dk1"/>
                          </a:solidFill>
                          <a:latin typeface="+mn-lt"/>
                          <a:ea typeface="+mn-ea"/>
                          <a:cs typeface="+mn-cs"/>
                        </a:rPr>
                        <a:t>70</a:t>
                      </a:r>
                    </a:p>
                  </a:txBody>
                  <a:tcPr marL="9525" marR="9525" marT="9525" marB="0" anchor="b"/>
                </a:tc>
                <a:extLst>
                  <a:ext uri="{0D108BD9-81ED-4DB2-BD59-A6C34878D82A}">
                    <a16:rowId xmlns:a16="http://schemas.microsoft.com/office/drawing/2014/main" val="2580868619"/>
                  </a:ext>
                </a:extLst>
              </a:tr>
              <a:tr h="448810">
                <a:tc>
                  <a:txBody>
                    <a:bodyPr/>
                    <a:lstStyle/>
                    <a:p>
                      <a:pPr algn="ctr" fontAlgn="b"/>
                      <a:r>
                        <a:rPr lang="en-CA" sz="1400" b="0" kern="1200" dirty="0">
                          <a:solidFill>
                            <a:schemeClr val="dk1"/>
                          </a:solidFill>
                          <a:latin typeface="+mn-lt"/>
                          <a:ea typeface="+mn-ea"/>
                          <a:cs typeface="+mn-cs"/>
                        </a:rPr>
                        <a:t>Proposed approach</a:t>
                      </a:r>
                    </a:p>
                  </a:txBody>
                  <a:tcPr marL="9525" marR="9525" marT="9525" marB="0" anchor="b"/>
                </a:tc>
                <a:tc>
                  <a:txBody>
                    <a:bodyPr/>
                    <a:lstStyle/>
                    <a:p>
                      <a:pPr marL="0" algn="ctr" defTabSz="457200" rtl="0" eaLnBrk="1" fontAlgn="b" latinLnBrk="0" hangingPunct="1"/>
                      <a:r>
                        <a:rPr lang="en-CA" sz="1400" b="1" kern="1200" dirty="0">
                          <a:solidFill>
                            <a:schemeClr val="dk1"/>
                          </a:solidFill>
                          <a:latin typeface="+mn-lt"/>
                          <a:ea typeface="+mn-ea"/>
                          <a:cs typeface="+mn-cs"/>
                        </a:rPr>
                        <a:t>72</a:t>
                      </a:r>
                    </a:p>
                  </a:txBody>
                  <a:tcPr marL="9525" marR="9525" marT="9525" marB="0" anchor="b"/>
                </a:tc>
                <a:tc>
                  <a:txBody>
                    <a:bodyPr/>
                    <a:lstStyle/>
                    <a:p>
                      <a:pPr marL="0" algn="ctr" defTabSz="457200" rtl="0" eaLnBrk="1" fontAlgn="b" latinLnBrk="0" hangingPunct="1"/>
                      <a:r>
                        <a:rPr lang="en-CA" sz="1400" b="1" kern="1200" dirty="0">
                          <a:solidFill>
                            <a:schemeClr val="dk1"/>
                          </a:solidFill>
                          <a:latin typeface="+mn-lt"/>
                          <a:ea typeface="+mn-ea"/>
                          <a:cs typeface="+mn-cs"/>
                        </a:rPr>
                        <a:t>77</a:t>
                      </a:r>
                    </a:p>
                  </a:txBody>
                  <a:tcPr marL="9525" marR="9525" marT="9525" marB="0" anchor="b"/>
                </a:tc>
                <a:extLst>
                  <a:ext uri="{0D108BD9-81ED-4DB2-BD59-A6C34878D82A}">
                    <a16:rowId xmlns:a16="http://schemas.microsoft.com/office/drawing/2014/main" val="3274040833"/>
                  </a:ext>
                </a:extLst>
              </a:tr>
            </a:tbl>
          </a:graphicData>
        </a:graphic>
      </p:graphicFrame>
      <p:sp>
        <p:nvSpPr>
          <p:cNvPr id="5" name="TextBox 4">
            <a:extLst>
              <a:ext uri="{FF2B5EF4-FFF2-40B4-BE49-F238E27FC236}">
                <a16:creationId xmlns:a16="http://schemas.microsoft.com/office/drawing/2014/main" id="{A27C5E56-1765-954B-8DD4-518B5E9E2B5C}"/>
              </a:ext>
            </a:extLst>
          </p:cNvPr>
          <p:cNvSpPr txBox="1"/>
          <p:nvPr/>
        </p:nvSpPr>
        <p:spPr>
          <a:xfrm>
            <a:off x="1821400" y="3896196"/>
            <a:ext cx="4896544" cy="2308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900" dirty="0"/>
              <a:t>Table 3: Priority prediction results and comparisons</a:t>
            </a:r>
          </a:p>
        </p:txBody>
      </p:sp>
      <p:pic>
        <p:nvPicPr>
          <p:cNvPr id="6" name="Audio 5">
            <a:hlinkClick r:id="" action="ppaction://media"/>
            <a:extLst>
              <a:ext uri="{FF2B5EF4-FFF2-40B4-BE49-F238E27FC236}">
                <a16:creationId xmlns:a16="http://schemas.microsoft.com/office/drawing/2014/main" id="{C0B1FC2B-28CA-73A8-2C62-999AEE58E2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090068738"/>
      </p:ext>
    </p:extLst>
  </p:cSld>
  <p:clrMapOvr>
    <a:masterClrMapping/>
  </p:clrMapOvr>
  <mc:AlternateContent xmlns:mc="http://schemas.openxmlformats.org/markup-compatibility/2006">
    <mc:Choice xmlns:p14="http://schemas.microsoft.com/office/powerpoint/2010/main" Requires="p14">
      <p:transition spd="slow" p14:dur="2000" advTm="41877"/>
    </mc:Choice>
    <mc:Fallback>
      <p:transition spd="slow" advTm="41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6"/>
                </p:tgtEl>
              </p:cMediaNode>
            </p:audio>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E87CBD-295D-00CF-809A-D4316D4A0BA5}"/>
              </a:ext>
            </a:extLst>
          </p:cNvPr>
          <p:cNvSpPr>
            <a:spLocks noGrp="1"/>
          </p:cNvSpPr>
          <p:nvPr>
            <p:ph type="body" sz="quarter" idx="13"/>
          </p:nvPr>
        </p:nvSpPr>
        <p:spPr/>
        <p:txBody>
          <a:bodyPr/>
          <a:lstStyle/>
          <a:p>
            <a:endParaRPr lang="en-US" dirty="0"/>
          </a:p>
        </p:txBody>
      </p:sp>
      <p:sp>
        <p:nvSpPr>
          <p:cNvPr id="3" name="Title 2">
            <a:extLst>
              <a:ext uri="{FF2B5EF4-FFF2-40B4-BE49-F238E27FC236}">
                <a16:creationId xmlns:a16="http://schemas.microsoft.com/office/drawing/2014/main" id="{C68CF372-807E-F030-8771-2B163F7867BA}"/>
              </a:ext>
            </a:extLst>
          </p:cNvPr>
          <p:cNvSpPr>
            <a:spLocks noGrp="1"/>
          </p:cNvSpPr>
          <p:nvPr>
            <p:ph type="title"/>
          </p:nvPr>
        </p:nvSpPr>
        <p:spPr/>
        <p:txBody>
          <a:bodyPr/>
          <a:lstStyle/>
          <a:p>
            <a:r>
              <a:rPr lang="en-US" dirty="0"/>
              <a:t>Comparisons (Objective based)</a:t>
            </a:r>
          </a:p>
        </p:txBody>
      </p:sp>
      <p:graphicFrame>
        <p:nvGraphicFramePr>
          <p:cNvPr id="5" name="Table 4">
            <a:extLst>
              <a:ext uri="{FF2B5EF4-FFF2-40B4-BE49-F238E27FC236}">
                <a16:creationId xmlns:a16="http://schemas.microsoft.com/office/drawing/2014/main" id="{F92B1E28-3048-7EFE-9700-4449FEE830B2}"/>
              </a:ext>
            </a:extLst>
          </p:cNvPr>
          <p:cNvGraphicFramePr>
            <a:graphicFrameLocks noGrp="1"/>
          </p:cNvGraphicFramePr>
          <p:nvPr>
            <p:extLst>
              <p:ext uri="{D42A27DB-BD31-4B8C-83A1-F6EECF244321}">
                <p14:modId xmlns:p14="http://schemas.microsoft.com/office/powerpoint/2010/main" val="662962582"/>
              </p:ext>
            </p:extLst>
          </p:nvPr>
        </p:nvGraphicFramePr>
        <p:xfrm>
          <a:off x="390769" y="1012257"/>
          <a:ext cx="8069663" cy="3603170"/>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922552232"/>
                    </a:ext>
                  </a:extLst>
                </a:gridCol>
                <a:gridCol w="1440160">
                  <a:extLst>
                    <a:ext uri="{9D8B030D-6E8A-4147-A177-3AD203B41FA5}">
                      <a16:colId xmlns:a16="http://schemas.microsoft.com/office/drawing/2014/main" val="247658841"/>
                    </a:ext>
                  </a:extLst>
                </a:gridCol>
                <a:gridCol w="1224136">
                  <a:extLst>
                    <a:ext uri="{9D8B030D-6E8A-4147-A177-3AD203B41FA5}">
                      <a16:colId xmlns:a16="http://schemas.microsoft.com/office/drawing/2014/main" val="2002688241"/>
                    </a:ext>
                  </a:extLst>
                </a:gridCol>
                <a:gridCol w="1042842">
                  <a:extLst>
                    <a:ext uri="{9D8B030D-6E8A-4147-A177-3AD203B41FA5}">
                      <a16:colId xmlns:a16="http://schemas.microsoft.com/office/drawing/2014/main" val="3740363521"/>
                    </a:ext>
                  </a:extLst>
                </a:gridCol>
                <a:gridCol w="1080120">
                  <a:extLst>
                    <a:ext uri="{9D8B030D-6E8A-4147-A177-3AD203B41FA5}">
                      <a16:colId xmlns:a16="http://schemas.microsoft.com/office/drawing/2014/main" val="449478869"/>
                    </a:ext>
                  </a:extLst>
                </a:gridCol>
                <a:gridCol w="1338189">
                  <a:extLst>
                    <a:ext uri="{9D8B030D-6E8A-4147-A177-3AD203B41FA5}">
                      <a16:colId xmlns:a16="http://schemas.microsoft.com/office/drawing/2014/main" val="3537112178"/>
                    </a:ext>
                  </a:extLst>
                </a:gridCol>
              </a:tblGrid>
              <a:tr h="660419">
                <a:tc>
                  <a:txBody>
                    <a:bodyPr/>
                    <a:lstStyle/>
                    <a:p>
                      <a:pPr algn="ctr"/>
                      <a:r>
                        <a:rPr lang="en-US" sz="1400" dirty="0"/>
                        <a:t>Papers</a:t>
                      </a:r>
                    </a:p>
                  </a:txBody>
                  <a:tcPr anchor="ctr"/>
                </a:tc>
                <a:tc>
                  <a:txBody>
                    <a:bodyPr/>
                    <a:lstStyle/>
                    <a:p>
                      <a:pPr algn="ctr"/>
                      <a:r>
                        <a:rPr lang="en-US" sz="1400" dirty="0"/>
                        <a:t>Input</a:t>
                      </a:r>
                    </a:p>
                  </a:txBody>
                  <a:tcPr anchor="ctr"/>
                </a:tc>
                <a:tc>
                  <a:txBody>
                    <a:bodyPr/>
                    <a:lstStyle/>
                    <a:p>
                      <a:pPr algn="ctr"/>
                      <a:r>
                        <a:rPr lang="en-US" sz="1400" dirty="0"/>
                        <a:t>Labels</a:t>
                      </a:r>
                    </a:p>
                  </a:txBody>
                  <a:tcPr anchor="ctr"/>
                </a:tc>
                <a:tc>
                  <a:txBody>
                    <a:bodyPr/>
                    <a:lstStyle/>
                    <a:p>
                      <a:pPr algn="ctr"/>
                      <a:r>
                        <a:rPr lang="en-US" sz="1400" dirty="0"/>
                        <a:t>NLP</a:t>
                      </a:r>
                    </a:p>
                  </a:txBody>
                  <a:tcPr anchor="ctr"/>
                </a:tc>
                <a:tc>
                  <a:txBody>
                    <a:bodyPr/>
                    <a:lstStyle/>
                    <a:p>
                      <a:pPr algn="ctr"/>
                      <a:r>
                        <a:rPr lang="en-US" sz="1400" dirty="0"/>
                        <a:t>Classifier</a:t>
                      </a:r>
                    </a:p>
                  </a:txBody>
                  <a:tcPr anchor="ctr"/>
                </a:tc>
                <a:tc>
                  <a:txBody>
                    <a:bodyPr/>
                    <a:lstStyle/>
                    <a:p>
                      <a:pPr algn="ctr"/>
                      <a:r>
                        <a:rPr lang="en-US" sz="1400" dirty="0"/>
                        <a:t>Results (F1-score)</a:t>
                      </a:r>
                    </a:p>
                  </a:txBody>
                  <a:tcPr anchor="ctr"/>
                </a:tc>
                <a:extLst>
                  <a:ext uri="{0D108BD9-81ED-4DB2-BD59-A6C34878D82A}">
                    <a16:rowId xmlns:a16="http://schemas.microsoft.com/office/drawing/2014/main" val="439375064"/>
                  </a:ext>
                </a:extLst>
              </a:tr>
              <a:tr h="757540">
                <a:tc>
                  <a:txBody>
                    <a:bodyPr/>
                    <a:lstStyle/>
                    <a:p>
                      <a:pPr algn="l"/>
                      <a:r>
                        <a:rPr lang="en-CA" sz="1100" b="0" i="0" kern="1200" dirty="0">
                          <a:solidFill>
                            <a:schemeClr val="dk1"/>
                          </a:solidFill>
                          <a:effectLst/>
                          <a:latin typeface="+mn-lt"/>
                          <a:ea typeface="+mn-ea"/>
                          <a:cs typeface="+mn-cs"/>
                        </a:rPr>
                        <a:t>Ticket Tagger: Machine Learning Driven Issue Classification [5]</a:t>
                      </a:r>
                      <a:endParaRPr lang="en-US" sz="1000" b="0" dirty="0"/>
                    </a:p>
                  </a:txBody>
                  <a:tcPr/>
                </a:tc>
                <a:tc>
                  <a:txBody>
                    <a:bodyPr/>
                    <a:lstStyle/>
                    <a:p>
                      <a:pPr marL="171450" indent="-171450" algn="l" defTabSz="457200" rtl="0" eaLnBrk="1" latinLnBrk="0" hangingPunct="1">
                        <a:buFontTx/>
                        <a:buChar char="-"/>
                      </a:pPr>
                      <a:r>
                        <a:rPr lang="en-US" sz="1200" kern="1200" dirty="0">
                          <a:solidFill>
                            <a:schemeClr val="dk1"/>
                          </a:solidFill>
                          <a:latin typeface="+mn-lt"/>
                          <a:ea typeface="+mn-ea"/>
                          <a:cs typeface="+mn-cs"/>
                        </a:rPr>
                        <a:t>Bug title</a:t>
                      </a:r>
                    </a:p>
                    <a:p>
                      <a:pPr marL="171450" indent="-171450" algn="l" defTabSz="457200" rtl="0" eaLnBrk="1" latinLnBrk="0" hangingPunct="1">
                        <a:buFontTx/>
                        <a:buChar char="-"/>
                      </a:pPr>
                      <a:r>
                        <a:rPr lang="en-US" sz="1200" kern="1200" dirty="0">
                          <a:solidFill>
                            <a:schemeClr val="dk1"/>
                          </a:solidFill>
                          <a:latin typeface="+mn-lt"/>
                          <a:ea typeface="+mn-ea"/>
                          <a:cs typeface="+mn-cs"/>
                        </a:rPr>
                        <a:t>Bug body</a:t>
                      </a:r>
                    </a:p>
                  </a:txBody>
                  <a:tcPr/>
                </a:tc>
                <a:tc>
                  <a: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dirty="0">
                          <a:ln>
                            <a:noFill/>
                          </a:ln>
                          <a:solidFill>
                            <a:srgbClr val="002040"/>
                          </a:solidFill>
                          <a:effectLst/>
                          <a:uLnTx/>
                          <a:uFillTx/>
                          <a:latin typeface="Arial"/>
                          <a:ea typeface="+mn-ea"/>
                          <a:cs typeface="+mn-cs"/>
                        </a:rPr>
                        <a:t>Bug</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dirty="0">
                          <a:ln>
                            <a:noFill/>
                          </a:ln>
                          <a:solidFill>
                            <a:srgbClr val="002040"/>
                          </a:solidFill>
                          <a:effectLst/>
                          <a:uLnTx/>
                          <a:uFillTx/>
                          <a:latin typeface="Arial"/>
                          <a:ea typeface="+mn-ea"/>
                          <a:cs typeface="+mn-cs"/>
                        </a:rPr>
                        <a:t>Enhancement</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dirty="0">
                          <a:ln>
                            <a:noFill/>
                          </a:ln>
                          <a:solidFill>
                            <a:srgbClr val="002040"/>
                          </a:solidFill>
                          <a:effectLst/>
                          <a:uLnTx/>
                          <a:uFillTx/>
                          <a:latin typeface="Arial"/>
                          <a:ea typeface="+mn-ea"/>
                          <a:cs typeface="+mn-cs"/>
                        </a:rPr>
                        <a:t>Question</a:t>
                      </a:r>
                    </a:p>
                  </a:txBody>
                  <a:tcPr/>
                </a:tc>
                <a:tc>
                  <a:txBody>
                    <a:bodyPr/>
                    <a:lstStyle/>
                    <a:p>
                      <a:pPr algn="l"/>
                      <a:r>
                        <a:rPr lang="en-US" sz="1100" b="0" i="0" kern="1200" dirty="0">
                          <a:solidFill>
                            <a:schemeClr val="dk1"/>
                          </a:solidFill>
                          <a:effectLst/>
                          <a:latin typeface="+mn-lt"/>
                          <a:ea typeface="+mn-ea"/>
                          <a:cs typeface="+mn-cs"/>
                        </a:rPr>
                        <a:t>Bag-of-Words</a:t>
                      </a:r>
                    </a:p>
                  </a:txBody>
                  <a:tcPr/>
                </a:tc>
                <a:tc>
                  <a:txBody>
                    <a:bodyPr/>
                    <a:lstStyle/>
                    <a:p>
                      <a:pPr algn="l"/>
                      <a:r>
                        <a:rPr lang="en-US" sz="1100" b="0" i="0" kern="1200" dirty="0" err="1">
                          <a:solidFill>
                            <a:schemeClr val="dk1"/>
                          </a:solidFill>
                          <a:effectLst/>
                          <a:latin typeface="+mn-lt"/>
                          <a:ea typeface="+mn-ea"/>
                          <a:cs typeface="+mn-cs"/>
                        </a:rPr>
                        <a:t>FastText</a:t>
                      </a:r>
                      <a:endParaRPr lang="en-US" sz="1100" b="0" i="0" kern="1200" dirty="0">
                        <a:solidFill>
                          <a:schemeClr val="dk1"/>
                        </a:solidFill>
                        <a:effectLst/>
                        <a:latin typeface="+mn-lt"/>
                        <a:ea typeface="+mn-ea"/>
                        <a:cs typeface="+mn-cs"/>
                      </a:endParaRPr>
                    </a:p>
                  </a:txBody>
                  <a:tcPr/>
                </a:tc>
                <a:tc>
                  <a:txBody>
                    <a:bodyPr/>
                    <a:lstStyle/>
                    <a:p>
                      <a:pPr algn="ctr"/>
                      <a:r>
                        <a:rPr lang="en-US" sz="1400" dirty="0"/>
                        <a:t>82.63%</a:t>
                      </a:r>
                    </a:p>
                  </a:txBody>
                  <a:tcPr/>
                </a:tc>
                <a:extLst>
                  <a:ext uri="{0D108BD9-81ED-4DB2-BD59-A6C34878D82A}">
                    <a16:rowId xmlns:a16="http://schemas.microsoft.com/office/drawing/2014/main" val="1082420575"/>
                  </a:ext>
                </a:extLst>
              </a:tr>
              <a:tr h="1281990">
                <a:tc>
                  <a:txBody>
                    <a:bodyPr/>
                    <a:lstStyle/>
                    <a:p>
                      <a:pPr marL="0" algn="l" defTabSz="457200" rtl="0" eaLnBrk="1" latinLnBrk="0" hangingPunct="1"/>
                      <a:r>
                        <a:rPr lang="en-CA" sz="1100" b="0" i="0" kern="1200" dirty="0">
                          <a:solidFill>
                            <a:schemeClr val="dk1"/>
                          </a:solidFill>
                          <a:effectLst/>
                          <a:latin typeface="+mn-lt"/>
                          <a:ea typeface="+mn-ea"/>
                          <a:cs typeface="+mn-cs"/>
                        </a:rPr>
                        <a:t>GitHub Issue Classification Using BERT-Style Models [7]</a:t>
                      </a:r>
                      <a:endParaRPr lang="en-US" sz="1100" b="0" i="0" kern="1200" dirty="0">
                        <a:solidFill>
                          <a:schemeClr val="dk1"/>
                        </a:solidFill>
                        <a:effectLst/>
                        <a:latin typeface="+mn-lt"/>
                        <a:ea typeface="+mn-ea"/>
                        <a:cs typeface="+mn-cs"/>
                      </a:endParaRPr>
                    </a:p>
                  </a:txBody>
                  <a:tcPr/>
                </a:tc>
                <a:tc>
                  <a:txBody>
                    <a:bodyPr/>
                    <a:lstStyle/>
                    <a:p>
                      <a:pPr marL="171450" indent="-171450" algn="l" defTabSz="457200" rtl="0" eaLnBrk="1" latinLnBrk="0" hangingPunct="1">
                        <a:buFontTx/>
                        <a:buChar char="-"/>
                      </a:pPr>
                      <a:r>
                        <a:rPr lang="en-US" sz="1200" kern="1200" dirty="0">
                          <a:solidFill>
                            <a:schemeClr val="dk1"/>
                          </a:solidFill>
                          <a:latin typeface="+mn-lt"/>
                          <a:ea typeface="+mn-ea"/>
                          <a:cs typeface="+mn-cs"/>
                        </a:rPr>
                        <a:t>Bug title, body</a:t>
                      </a:r>
                    </a:p>
                    <a:p>
                      <a:pPr marL="171450" indent="-171450" algn="l" defTabSz="457200" rtl="0" eaLnBrk="1" latinLnBrk="0" hangingPunct="1">
                        <a:buFontTx/>
                        <a:buChar char="-"/>
                      </a:pPr>
                      <a:r>
                        <a:rPr lang="en-US" sz="1200" kern="1200" dirty="0">
                          <a:solidFill>
                            <a:schemeClr val="dk1"/>
                          </a:solidFill>
                          <a:latin typeface="+mn-lt"/>
                          <a:ea typeface="+mn-ea"/>
                          <a:cs typeface="+mn-cs"/>
                        </a:rPr>
                        <a:t>Early issue</a:t>
                      </a:r>
                    </a:p>
                    <a:p>
                      <a:pPr marL="171450" indent="-171450" algn="l" defTabSz="457200" rtl="0" eaLnBrk="1" latinLnBrk="0" hangingPunct="1">
                        <a:buFontTx/>
                        <a:buChar char="-"/>
                      </a:pPr>
                      <a:r>
                        <a:rPr lang="en-US" sz="1200" kern="1200" dirty="0">
                          <a:solidFill>
                            <a:schemeClr val="dk1"/>
                          </a:solidFill>
                          <a:latin typeface="+mn-lt"/>
                          <a:ea typeface="+mn-ea"/>
                          <a:cs typeface="+mn-cs"/>
                        </a:rPr>
                        <a:t>Owner opened</a:t>
                      </a:r>
                    </a:p>
                    <a:p>
                      <a:pPr marL="171450" indent="-171450" algn="l" defTabSz="457200" rtl="0" eaLnBrk="1" latinLnBrk="0" hangingPunct="1">
                        <a:buFontTx/>
                        <a:buChar char="-"/>
                      </a:pPr>
                      <a:r>
                        <a:rPr lang="en-US" sz="1200" kern="1200" dirty="0">
                          <a:solidFill>
                            <a:schemeClr val="dk1"/>
                          </a:solidFill>
                          <a:latin typeface="+mn-lt"/>
                          <a:ea typeface="+mn-ea"/>
                          <a:cs typeface="+mn-cs"/>
                        </a:rPr>
                        <a:t>Question title</a:t>
                      </a:r>
                      <a:br>
                        <a:rPr lang="en-US" sz="1200" kern="1200" dirty="0">
                          <a:solidFill>
                            <a:schemeClr val="dk1"/>
                          </a:solidFill>
                          <a:latin typeface="+mn-lt"/>
                          <a:ea typeface="+mn-ea"/>
                          <a:cs typeface="+mn-cs"/>
                        </a:rPr>
                      </a:br>
                      <a:endParaRPr lang="en-US" sz="1200" kern="1200" dirty="0">
                        <a:solidFill>
                          <a:schemeClr val="dk1"/>
                        </a:solidFill>
                        <a:latin typeface="+mn-lt"/>
                        <a:ea typeface="+mn-ea"/>
                        <a:cs typeface="+mn-cs"/>
                      </a:endParaRPr>
                    </a:p>
                  </a:txBody>
                  <a:tcPr/>
                </a:tc>
                <a:tc>
                  <a: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dirty="0">
                          <a:ln>
                            <a:noFill/>
                          </a:ln>
                          <a:solidFill>
                            <a:srgbClr val="002040"/>
                          </a:solidFill>
                          <a:effectLst/>
                          <a:uLnTx/>
                          <a:uFillTx/>
                          <a:latin typeface="+mn-lt"/>
                          <a:ea typeface="+mn-ea"/>
                          <a:cs typeface="+mn-cs"/>
                        </a:rPr>
                        <a:t>Bug</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dirty="0">
                          <a:ln>
                            <a:noFill/>
                          </a:ln>
                          <a:solidFill>
                            <a:srgbClr val="002040"/>
                          </a:solidFill>
                          <a:effectLst/>
                          <a:uLnTx/>
                          <a:uFillTx/>
                          <a:latin typeface="+mn-lt"/>
                          <a:ea typeface="+mn-ea"/>
                          <a:cs typeface="+mn-cs"/>
                        </a:rPr>
                        <a:t>Enhancement</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dirty="0">
                          <a:ln>
                            <a:noFill/>
                          </a:ln>
                          <a:solidFill>
                            <a:srgbClr val="002040"/>
                          </a:solidFill>
                          <a:effectLst/>
                          <a:uLnTx/>
                          <a:uFillTx/>
                          <a:latin typeface="+mn-lt"/>
                          <a:ea typeface="+mn-ea"/>
                          <a:cs typeface="+mn-cs"/>
                        </a:rPr>
                        <a:t>Question</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b="0" i="0" kern="1200" dirty="0" err="1">
                          <a:solidFill>
                            <a:schemeClr val="dk1"/>
                          </a:solidFill>
                          <a:effectLst/>
                          <a:latin typeface="+mn-lt"/>
                          <a:ea typeface="+mn-ea"/>
                          <a:cs typeface="+mn-cs"/>
                        </a:rPr>
                        <a:t>RoBERTa</a:t>
                      </a:r>
                      <a:r>
                        <a:rPr lang="en-US" sz="1100" b="0" i="0" kern="1200" dirty="0">
                          <a:solidFill>
                            <a:schemeClr val="dk1"/>
                          </a:solidFill>
                          <a:effectLst/>
                          <a:latin typeface="+mn-lt"/>
                          <a:ea typeface="+mn-ea"/>
                          <a:cs typeface="+mn-cs"/>
                        </a:rPr>
                        <a:t> + </a:t>
                      </a:r>
                      <a:r>
                        <a:rPr lang="en-US" sz="1100" b="0" i="0" kern="1200" dirty="0" err="1">
                          <a:solidFill>
                            <a:schemeClr val="dk1"/>
                          </a:solidFill>
                          <a:effectLst/>
                          <a:latin typeface="+mn-lt"/>
                          <a:ea typeface="+mn-ea"/>
                          <a:cs typeface="+mn-cs"/>
                        </a:rPr>
                        <a:t>Softmax</a:t>
                      </a:r>
                      <a:r>
                        <a:rPr lang="en-US" sz="1100" b="0" i="0" kern="1200" dirty="0">
                          <a:solidFill>
                            <a:schemeClr val="dk1"/>
                          </a:solidFill>
                          <a:effectLst/>
                          <a:latin typeface="+mn-lt"/>
                          <a:ea typeface="+mn-ea"/>
                          <a:cs typeface="+mn-cs"/>
                        </a:rPr>
                        <a:t> layer</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latin typeface="+mn-lt"/>
                          <a:ea typeface="+mn-ea"/>
                          <a:cs typeface="+mn-cs"/>
                        </a:rPr>
                        <a:t>86.53%</a:t>
                      </a:r>
                    </a:p>
                  </a:txBody>
                  <a:tcPr/>
                </a:tc>
                <a:extLst>
                  <a:ext uri="{0D108BD9-81ED-4DB2-BD59-A6C34878D82A}">
                    <a16:rowId xmlns:a16="http://schemas.microsoft.com/office/drawing/2014/main" val="1230575338"/>
                  </a:ext>
                </a:extLst>
              </a:tr>
              <a:tr h="903221">
                <a:tc>
                  <a:txBody>
                    <a:bodyPr/>
                    <a:lstStyle/>
                    <a:p>
                      <a:pPr marL="0" algn="l" defTabSz="457200" rtl="0" eaLnBrk="1" latinLnBrk="0" hangingPunct="1"/>
                      <a:r>
                        <a:rPr lang="en-CA" sz="1100" b="0" i="0" kern="1200" dirty="0">
                          <a:solidFill>
                            <a:schemeClr val="dk1"/>
                          </a:solidFill>
                          <a:effectLst/>
                          <a:latin typeface="+mn-lt"/>
                          <a:ea typeface="+mn-ea"/>
                          <a:cs typeface="+mn-cs"/>
                        </a:rPr>
                        <a:t>Predicting the objective and priority of issue reports in software repositories [1]</a:t>
                      </a:r>
                      <a:endParaRPr lang="en-US" sz="1100" b="0" i="0" kern="1200" dirty="0">
                        <a:solidFill>
                          <a:schemeClr val="dk1"/>
                        </a:solidFill>
                        <a:effectLst/>
                        <a:latin typeface="+mn-lt"/>
                        <a:ea typeface="+mn-ea"/>
                        <a:cs typeface="+mn-cs"/>
                      </a:endParaRPr>
                    </a:p>
                  </a:txBody>
                  <a:tcPr/>
                </a:tc>
                <a:tc>
                  <a:txBody>
                    <a:bodyPr/>
                    <a:lstStyle/>
                    <a:p>
                      <a:pPr marL="171450" indent="-171450" algn="l" defTabSz="457200" rtl="0" eaLnBrk="1" fontAlgn="b" latinLnBrk="0" hangingPunct="1">
                        <a:buFontTx/>
                        <a:buChar char="-"/>
                      </a:pPr>
                      <a:r>
                        <a:rPr lang="en-CA" sz="1200" kern="1200" dirty="0">
                          <a:solidFill>
                            <a:schemeClr val="dk1"/>
                          </a:solidFill>
                          <a:latin typeface="+mn-lt"/>
                          <a:ea typeface="+mn-ea"/>
                          <a:cs typeface="+mn-cs"/>
                        </a:rPr>
                        <a:t>Bug title</a:t>
                      </a:r>
                    </a:p>
                    <a:p>
                      <a:pPr marL="171450" indent="-171450" algn="l" defTabSz="457200" rtl="0" eaLnBrk="1" fontAlgn="b" latinLnBrk="0" hangingPunct="1">
                        <a:buFontTx/>
                        <a:buChar char="-"/>
                      </a:pPr>
                      <a:r>
                        <a:rPr lang="en-CA" sz="1200" kern="1200" dirty="0">
                          <a:solidFill>
                            <a:schemeClr val="dk1"/>
                          </a:solidFill>
                          <a:latin typeface="+mn-lt"/>
                          <a:ea typeface="+mn-ea"/>
                          <a:cs typeface="+mn-cs"/>
                        </a:rPr>
                        <a:t>Bug description</a:t>
                      </a:r>
                    </a:p>
                  </a:txBody>
                  <a:tcPr marL="28575" marR="28575" marT="19050" marB="19050"/>
                </a:tc>
                <a:tc>
                  <a: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dirty="0">
                          <a:ln>
                            <a:noFill/>
                          </a:ln>
                          <a:solidFill>
                            <a:srgbClr val="002040"/>
                          </a:solidFill>
                          <a:effectLst/>
                          <a:uLnTx/>
                          <a:uFillTx/>
                          <a:latin typeface="+mn-lt"/>
                          <a:ea typeface="+mn-ea"/>
                          <a:cs typeface="+mn-cs"/>
                        </a:rPr>
                        <a:t>Bug</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dirty="0">
                          <a:ln>
                            <a:noFill/>
                          </a:ln>
                          <a:solidFill>
                            <a:srgbClr val="002040"/>
                          </a:solidFill>
                          <a:effectLst/>
                          <a:uLnTx/>
                          <a:uFillTx/>
                          <a:latin typeface="+mn-lt"/>
                          <a:ea typeface="+mn-ea"/>
                          <a:cs typeface="+mn-cs"/>
                        </a:rPr>
                        <a:t>Enhancement</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dirty="0">
                          <a:ln>
                            <a:noFill/>
                          </a:ln>
                          <a:solidFill>
                            <a:srgbClr val="002040"/>
                          </a:solidFill>
                          <a:effectLst/>
                          <a:uLnTx/>
                          <a:uFillTx/>
                          <a:latin typeface="+mn-lt"/>
                          <a:ea typeface="+mn-ea"/>
                          <a:cs typeface="+mn-cs"/>
                        </a:rPr>
                        <a:t>Support</a:t>
                      </a:r>
                    </a:p>
                    <a:p>
                      <a:pPr marL="171450" marR="0" lvl="0" indent="-171450" algn="l" defTabSz="457200" rtl="0" eaLnBrk="1" fontAlgn="auto" latinLnBrk="0" hangingPunct="1">
                        <a:lnSpc>
                          <a:spcPct val="100000"/>
                        </a:lnSpc>
                        <a:spcBef>
                          <a:spcPts val="0"/>
                        </a:spcBef>
                        <a:spcAft>
                          <a:spcPts val="0"/>
                        </a:spcAft>
                        <a:buClrTx/>
                        <a:buSzTx/>
                        <a:buFontTx/>
                        <a:buChar char="-"/>
                        <a:tabLst/>
                        <a:defRPr/>
                      </a:pPr>
                      <a:endParaRPr kumimoji="0" lang="en-CA" sz="1100" b="0" i="0" u="none" strike="noStrike" kern="1200" cap="none" spc="0" normalizeH="0" baseline="0" dirty="0">
                        <a:ln>
                          <a:noFill/>
                        </a:ln>
                        <a:solidFill>
                          <a:srgbClr val="002040"/>
                        </a:solidFill>
                        <a:effectLst/>
                        <a:uLnTx/>
                        <a:uFillTx/>
                        <a:latin typeface="Arial"/>
                        <a:ea typeface="+mn-ea"/>
                        <a:cs typeface="+mn-cs"/>
                      </a:endParaRPr>
                    </a:p>
                  </a:txBody>
                  <a:tcPr marL="28575" marR="28575" marT="19050" marB="1905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100" b="0" i="0" kern="1200" dirty="0">
                          <a:solidFill>
                            <a:schemeClr val="dk1"/>
                          </a:solidFill>
                          <a:effectLst/>
                          <a:latin typeface="+mn-lt"/>
                          <a:ea typeface="+mn-ea"/>
                          <a:cs typeface="+mn-cs"/>
                        </a:rPr>
                        <a:t> --</a:t>
                      </a:r>
                    </a:p>
                  </a:txBody>
                  <a:tcPr marL="28575" marR="28575" marT="19050" marB="1905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100" b="0" i="0" kern="1200" dirty="0">
                          <a:solidFill>
                            <a:schemeClr val="dk1"/>
                          </a:solidFill>
                          <a:effectLst/>
                          <a:latin typeface="+mn-lt"/>
                          <a:ea typeface="+mn-ea"/>
                          <a:cs typeface="+mn-cs"/>
                        </a:rPr>
                        <a:t> </a:t>
                      </a:r>
                      <a:r>
                        <a:rPr lang="en-CA" sz="1100" b="0" i="0" kern="1200" dirty="0" err="1">
                          <a:solidFill>
                            <a:schemeClr val="dk1"/>
                          </a:solidFill>
                          <a:effectLst/>
                          <a:latin typeface="+mn-lt"/>
                          <a:ea typeface="+mn-ea"/>
                          <a:cs typeface="+mn-cs"/>
                        </a:rPr>
                        <a:t>RoBERTa</a:t>
                      </a:r>
                      <a:endParaRPr lang="en-CA" sz="1100" b="0" i="0" kern="1200" dirty="0">
                        <a:solidFill>
                          <a:schemeClr val="dk1"/>
                        </a:solidFill>
                        <a:effectLst/>
                        <a:latin typeface="+mn-lt"/>
                        <a:ea typeface="+mn-ea"/>
                        <a:cs typeface="+mn-cs"/>
                      </a:endParaRPr>
                    </a:p>
                  </a:txBody>
                  <a:tcPr marL="28575" marR="28575" marT="19050" marB="1905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CA" sz="1400" kern="1200" dirty="0">
                          <a:solidFill>
                            <a:schemeClr val="dk1"/>
                          </a:solidFill>
                          <a:latin typeface="+mn-lt"/>
                          <a:ea typeface="+mn-ea"/>
                          <a:cs typeface="+mn-cs"/>
                        </a:rPr>
                        <a:t>82%</a:t>
                      </a:r>
                    </a:p>
                  </a:txBody>
                  <a:tcPr marL="28575" marR="28575" marT="19050" marB="19050"/>
                </a:tc>
                <a:extLst>
                  <a:ext uri="{0D108BD9-81ED-4DB2-BD59-A6C34878D82A}">
                    <a16:rowId xmlns:a16="http://schemas.microsoft.com/office/drawing/2014/main" val="627440835"/>
                  </a:ext>
                </a:extLst>
              </a:tr>
            </a:tbl>
          </a:graphicData>
        </a:graphic>
      </p:graphicFrame>
      <p:sp>
        <p:nvSpPr>
          <p:cNvPr id="6" name="TextBox 5">
            <a:extLst>
              <a:ext uri="{FF2B5EF4-FFF2-40B4-BE49-F238E27FC236}">
                <a16:creationId xmlns:a16="http://schemas.microsoft.com/office/drawing/2014/main" id="{5BFF0692-038B-E0D9-6826-B0686AD598B1}"/>
              </a:ext>
            </a:extLst>
          </p:cNvPr>
          <p:cNvSpPr txBox="1"/>
          <p:nvPr/>
        </p:nvSpPr>
        <p:spPr>
          <a:xfrm>
            <a:off x="390768" y="4631729"/>
            <a:ext cx="8069663" cy="2308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900" dirty="0"/>
              <a:t>Table 4: Comparing the paper with similar papers that worked on Bug classification based on objectives (i.e., with </a:t>
            </a:r>
            <a:r>
              <a:rPr lang="en-US" sz="900" dirty="0" err="1"/>
              <a:t>Github</a:t>
            </a:r>
            <a:r>
              <a:rPr lang="en-US" sz="900" dirty="0"/>
              <a:t> issue labels)</a:t>
            </a:r>
          </a:p>
        </p:txBody>
      </p:sp>
      <p:pic>
        <p:nvPicPr>
          <p:cNvPr id="7" name="Audio 6">
            <a:hlinkClick r:id="" action="ppaction://media"/>
            <a:extLst>
              <a:ext uri="{FF2B5EF4-FFF2-40B4-BE49-F238E27FC236}">
                <a16:creationId xmlns:a16="http://schemas.microsoft.com/office/drawing/2014/main" id="{59B63082-F0C2-A5AE-34EA-4B40512833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949551974"/>
      </p:ext>
    </p:extLst>
  </p:cSld>
  <p:clrMapOvr>
    <a:masterClrMapping/>
  </p:clrMapOvr>
  <mc:AlternateContent xmlns:mc="http://schemas.openxmlformats.org/markup-compatibility/2006">
    <mc:Choice xmlns:p14="http://schemas.microsoft.com/office/powerpoint/2010/main" Requires="p14">
      <p:transition spd="slow" p14:dur="2000" advTm="181952"/>
    </mc:Choice>
    <mc:Fallback>
      <p:transition spd="slow" advTm="181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7"/>
                </p:tgtEl>
              </p:cMediaNode>
            </p:audio>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E87CBD-295D-00CF-809A-D4316D4A0BA5}"/>
              </a:ext>
            </a:extLst>
          </p:cNvPr>
          <p:cNvSpPr>
            <a:spLocks noGrp="1"/>
          </p:cNvSpPr>
          <p:nvPr>
            <p:ph type="body" sz="quarter" idx="13"/>
          </p:nvPr>
        </p:nvSpPr>
        <p:spPr/>
        <p:txBody>
          <a:bodyPr/>
          <a:lstStyle/>
          <a:p>
            <a:endParaRPr lang="en-US" dirty="0"/>
          </a:p>
        </p:txBody>
      </p:sp>
      <p:sp>
        <p:nvSpPr>
          <p:cNvPr id="3" name="Title 2">
            <a:extLst>
              <a:ext uri="{FF2B5EF4-FFF2-40B4-BE49-F238E27FC236}">
                <a16:creationId xmlns:a16="http://schemas.microsoft.com/office/drawing/2014/main" id="{C68CF372-807E-F030-8771-2B163F7867BA}"/>
              </a:ext>
            </a:extLst>
          </p:cNvPr>
          <p:cNvSpPr>
            <a:spLocks noGrp="1"/>
          </p:cNvSpPr>
          <p:nvPr>
            <p:ph type="title"/>
          </p:nvPr>
        </p:nvSpPr>
        <p:spPr>
          <a:xfrm>
            <a:off x="438953" y="314324"/>
            <a:ext cx="7886700" cy="451716"/>
          </a:xfrm>
        </p:spPr>
        <p:txBody>
          <a:bodyPr/>
          <a:lstStyle/>
          <a:p>
            <a:r>
              <a:rPr lang="en-US" dirty="0"/>
              <a:t>Comparisons (Priority based)</a:t>
            </a:r>
          </a:p>
        </p:txBody>
      </p:sp>
      <p:graphicFrame>
        <p:nvGraphicFramePr>
          <p:cNvPr id="4" name="Table 3">
            <a:extLst>
              <a:ext uri="{FF2B5EF4-FFF2-40B4-BE49-F238E27FC236}">
                <a16:creationId xmlns:a16="http://schemas.microsoft.com/office/drawing/2014/main" id="{2E16FCF7-1A65-E6B4-9AB7-595BA880D540}"/>
              </a:ext>
            </a:extLst>
          </p:cNvPr>
          <p:cNvGraphicFramePr>
            <a:graphicFrameLocks noGrp="1"/>
          </p:cNvGraphicFramePr>
          <p:nvPr>
            <p:extLst>
              <p:ext uri="{D42A27DB-BD31-4B8C-83A1-F6EECF244321}">
                <p14:modId xmlns:p14="http://schemas.microsoft.com/office/powerpoint/2010/main" val="1271512415"/>
              </p:ext>
            </p:extLst>
          </p:nvPr>
        </p:nvGraphicFramePr>
        <p:xfrm>
          <a:off x="410022" y="766040"/>
          <a:ext cx="7886700" cy="4074664"/>
        </p:xfrm>
        <a:graphic>
          <a:graphicData uri="http://schemas.openxmlformats.org/drawingml/2006/table">
            <a:tbl>
              <a:tblPr firstRow="1" bandRow="1">
                <a:tableStyleId>{5C22544A-7EE6-4342-B048-85BDC9FD1C3A}</a:tableStyleId>
              </a:tblPr>
              <a:tblGrid>
                <a:gridCol w="2918225">
                  <a:extLst>
                    <a:ext uri="{9D8B030D-6E8A-4147-A177-3AD203B41FA5}">
                      <a16:colId xmlns:a16="http://schemas.microsoft.com/office/drawing/2014/main" val="922552232"/>
                    </a:ext>
                  </a:extLst>
                </a:gridCol>
                <a:gridCol w="1541941">
                  <a:extLst>
                    <a:ext uri="{9D8B030D-6E8A-4147-A177-3AD203B41FA5}">
                      <a16:colId xmlns:a16="http://schemas.microsoft.com/office/drawing/2014/main" val="247658841"/>
                    </a:ext>
                  </a:extLst>
                </a:gridCol>
                <a:gridCol w="1284950">
                  <a:extLst>
                    <a:ext uri="{9D8B030D-6E8A-4147-A177-3AD203B41FA5}">
                      <a16:colId xmlns:a16="http://schemas.microsoft.com/office/drawing/2014/main" val="2002688241"/>
                    </a:ext>
                  </a:extLst>
                </a:gridCol>
                <a:gridCol w="1284950">
                  <a:extLst>
                    <a:ext uri="{9D8B030D-6E8A-4147-A177-3AD203B41FA5}">
                      <a16:colId xmlns:a16="http://schemas.microsoft.com/office/drawing/2014/main" val="449478869"/>
                    </a:ext>
                  </a:extLst>
                </a:gridCol>
                <a:gridCol w="856634">
                  <a:extLst>
                    <a:ext uri="{9D8B030D-6E8A-4147-A177-3AD203B41FA5}">
                      <a16:colId xmlns:a16="http://schemas.microsoft.com/office/drawing/2014/main" val="3537112178"/>
                    </a:ext>
                  </a:extLst>
                </a:gridCol>
              </a:tblGrid>
              <a:tr h="628552">
                <a:tc>
                  <a:txBody>
                    <a:bodyPr/>
                    <a:lstStyle/>
                    <a:p>
                      <a:pPr algn="ctr"/>
                      <a:r>
                        <a:rPr lang="en-US" sz="1200" dirty="0"/>
                        <a:t>Papers</a:t>
                      </a:r>
                    </a:p>
                  </a:txBody>
                  <a:tcPr anchor="ctr"/>
                </a:tc>
                <a:tc>
                  <a:txBody>
                    <a:bodyPr/>
                    <a:lstStyle/>
                    <a:p>
                      <a:pPr algn="ctr"/>
                      <a:r>
                        <a:rPr lang="en-US" sz="1200" dirty="0"/>
                        <a:t>Input</a:t>
                      </a:r>
                    </a:p>
                  </a:txBody>
                  <a:tcPr anchor="ctr"/>
                </a:tc>
                <a:tc>
                  <a:txBody>
                    <a:bodyPr/>
                    <a:lstStyle/>
                    <a:p>
                      <a:pPr algn="ctr"/>
                      <a:r>
                        <a:rPr lang="en-US" sz="1200" dirty="0"/>
                        <a:t>Labels</a:t>
                      </a:r>
                    </a:p>
                  </a:txBody>
                  <a:tcPr anchor="ctr"/>
                </a:tc>
                <a:tc>
                  <a:txBody>
                    <a:bodyPr/>
                    <a:lstStyle/>
                    <a:p>
                      <a:pPr algn="ctr"/>
                      <a:r>
                        <a:rPr lang="en-US" sz="1200" dirty="0"/>
                        <a:t>Classifier</a:t>
                      </a:r>
                    </a:p>
                  </a:txBody>
                  <a:tcPr anchor="ctr"/>
                </a:tc>
                <a:tc>
                  <a:txBody>
                    <a:bodyPr/>
                    <a:lstStyle/>
                    <a:p>
                      <a:pPr algn="ctr"/>
                      <a:r>
                        <a:rPr lang="en-US" sz="1200" dirty="0"/>
                        <a:t>Result (F1-score)</a:t>
                      </a:r>
                    </a:p>
                  </a:txBody>
                  <a:tcPr anchor="ctr"/>
                </a:tc>
                <a:extLst>
                  <a:ext uri="{0D108BD9-81ED-4DB2-BD59-A6C34878D82A}">
                    <a16:rowId xmlns:a16="http://schemas.microsoft.com/office/drawing/2014/main" val="439375064"/>
                  </a:ext>
                </a:extLst>
              </a:tr>
              <a:tr h="912896">
                <a:tc>
                  <a:txBody>
                    <a:bodyPr/>
                    <a:lstStyle/>
                    <a:p>
                      <a:pPr algn="l"/>
                      <a:r>
                        <a:rPr lang="en-CA" sz="1100" b="0" i="0" kern="1200" dirty="0">
                          <a:solidFill>
                            <a:schemeClr val="dk1"/>
                          </a:solidFill>
                          <a:effectLst/>
                          <a:latin typeface="+mn-lt"/>
                          <a:ea typeface="+mn-ea"/>
                          <a:cs typeface="+mn-cs"/>
                        </a:rPr>
                        <a:t>Automatic Bug Triage in Software Systems Using Graph Neighborhood Relations for Feature Augmentation [9]</a:t>
                      </a:r>
                      <a:endParaRPr lang="en-US" sz="1100" b="0" i="0" kern="1200" dirty="0">
                        <a:solidFill>
                          <a:schemeClr val="dk1"/>
                        </a:solidFill>
                        <a:effectLst/>
                        <a:latin typeface="+mn-lt"/>
                        <a:ea typeface="+mn-ea"/>
                        <a:cs typeface="+mn-cs"/>
                      </a:endParaRPr>
                    </a:p>
                  </a:txBody>
                  <a:tcPr/>
                </a:tc>
                <a:tc>
                  <a:txBody>
                    <a:bodyPr/>
                    <a:lstStyle/>
                    <a:p>
                      <a:pPr marL="171450" indent="-171450" algn="l" defTabSz="457200" rtl="0" eaLnBrk="1" latinLnBrk="0" hangingPunct="1">
                        <a:buFontTx/>
                        <a:buChar char="-"/>
                      </a:pPr>
                      <a:r>
                        <a:rPr lang="en-US" sz="1100" kern="1200" dirty="0">
                          <a:solidFill>
                            <a:schemeClr val="dk1"/>
                          </a:solidFill>
                          <a:latin typeface="+mn-lt"/>
                          <a:ea typeface="+mn-ea"/>
                          <a:cs typeface="+mn-cs"/>
                        </a:rPr>
                        <a:t>Bug Summary</a:t>
                      </a:r>
                    </a:p>
                    <a:p>
                      <a:pPr marL="171450" indent="-171450" algn="l" defTabSz="457200" rtl="0" eaLnBrk="1" latinLnBrk="0" hangingPunct="1">
                        <a:buFontTx/>
                        <a:buChar char="-"/>
                      </a:pPr>
                      <a:r>
                        <a:rPr lang="en-US" sz="1100" kern="1200" dirty="0">
                          <a:solidFill>
                            <a:schemeClr val="dk1"/>
                          </a:solidFill>
                          <a:latin typeface="+mn-lt"/>
                          <a:ea typeface="+mn-ea"/>
                          <a:cs typeface="+mn-cs"/>
                        </a:rPr>
                        <a:t>Product</a:t>
                      </a:r>
                    </a:p>
                    <a:p>
                      <a:pPr marL="171450" indent="-171450" algn="l" defTabSz="457200" rtl="0" eaLnBrk="1" latinLnBrk="0" hangingPunct="1">
                        <a:buFontTx/>
                        <a:buChar char="-"/>
                      </a:pPr>
                      <a:r>
                        <a:rPr lang="en-US" sz="1100" kern="1200" dirty="0">
                          <a:solidFill>
                            <a:schemeClr val="dk1"/>
                          </a:solidFill>
                          <a:latin typeface="+mn-lt"/>
                          <a:ea typeface="+mn-ea"/>
                          <a:cs typeface="+mn-cs"/>
                        </a:rPr>
                        <a:t>Resolution</a:t>
                      </a:r>
                    </a:p>
                    <a:p>
                      <a:pPr marL="171450" indent="-171450" algn="l" defTabSz="457200" rtl="0" eaLnBrk="1" latinLnBrk="0" hangingPunct="1">
                        <a:buFontTx/>
                        <a:buChar char="-"/>
                      </a:pPr>
                      <a:r>
                        <a:rPr lang="en-US" sz="1100" kern="1200" dirty="0">
                          <a:solidFill>
                            <a:schemeClr val="dk1"/>
                          </a:solidFill>
                          <a:latin typeface="+mn-lt"/>
                          <a:ea typeface="+mn-ea"/>
                          <a:cs typeface="+mn-cs"/>
                        </a:rPr>
                        <a:t>No. of comments</a:t>
                      </a:r>
                    </a:p>
                  </a:txBody>
                  <a:tcPr/>
                </a:tc>
                <a:tc>
                  <a: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dirty="0">
                          <a:ln>
                            <a:noFill/>
                          </a:ln>
                          <a:solidFill>
                            <a:srgbClr val="002040"/>
                          </a:solidFill>
                          <a:effectLst/>
                          <a:uLnTx/>
                          <a:uFillTx/>
                          <a:latin typeface="Arial"/>
                          <a:ea typeface="+mn-ea"/>
                          <a:cs typeface="+mn-cs"/>
                        </a:rPr>
                        <a:t>P1</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dirty="0">
                          <a:ln>
                            <a:noFill/>
                          </a:ln>
                          <a:solidFill>
                            <a:srgbClr val="002040"/>
                          </a:solidFill>
                          <a:effectLst/>
                          <a:uLnTx/>
                          <a:uFillTx/>
                          <a:latin typeface="Arial"/>
                          <a:ea typeface="+mn-ea"/>
                          <a:cs typeface="+mn-cs"/>
                        </a:rPr>
                        <a:t>P2</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dirty="0">
                          <a:ln>
                            <a:noFill/>
                          </a:ln>
                          <a:solidFill>
                            <a:srgbClr val="002040"/>
                          </a:solidFill>
                          <a:effectLst/>
                          <a:uLnTx/>
                          <a:uFillTx/>
                          <a:latin typeface="Arial"/>
                          <a:ea typeface="+mn-ea"/>
                          <a:cs typeface="+mn-cs"/>
                        </a:rPr>
                        <a:t>P3</a:t>
                      </a:r>
                    </a:p>
                  </a:txBody>
                  <a:tcPr/>
                </a:tc>
                <a:tc>
                  <a:txBody>
                    <a:bodyPr/>
                    <a:lstStyle/>
                    <a:p>
                      <a:pPr algn="l"/>
                      <a:r>
                        <a:rPr lang="en-US" sz="1100" b="0" i="0" kern="1200" dirty="0">
                          <a:solidFill>
                            <a:schemeClr val="dk1"/>
                          </a:solidFill>
                          <a:effectLst/>
                          <a:latin typeface="+mn-lt"/>
                          <a:ea typeface="+mn-ea"/>
                          <a:cs typeface="+mn-cs"/>
                        </a:rPr>
                        <a:t>- Random Forest </a:t>
                      </a:r>
                    </a:p>
                    <a:p>
                      <a:pPr algn="l"/>
                      <a:r>
                        <a:rPr lang="en-US" sz="1100" b="0" i="0" kern="1200" dirty="0">
                          <a:solidFill>
                            <a:schemeClr val="dk1"/>
                          </a:solidFill>
                          <a:effectLst/>
                          <a:latin typeface="+mn-lt"/>
                          <a:ea typeface="+mn-ea"/>
                          <a:cs typeface="+mn-cs"/>
                        </a:rPr>
                        <a:t>- SVM</a:t>
                      </a:r>
                    </a:p>
                  </a:txBody>
                  <a:tcPr/>
                </a:tc>
                <a:tc>
                  <a:txBody>
                    <a:bodyPr/>
                    <a:lstStyle/>
                    <a:p>
                      <a:pPr marL="0" indent="0" algn="ctr">
                        <a:buFontTx/>
                        <a:buNone/>
                      </a:pPr>
                      <a:r>
                        <a:rPr lang="en-US" sz="1400" dirty="0"/>
                        <a:t>86.23</a:t>
                      </a:r>
                    </a:p>
                  </a:txBody>
                  <a:tcPr/>
                </a:tc>
                <a:extLst>
                  <a:ext uri="{0D108BD9-81ED-4DB2-BD59-A6C34878D82A}">
                    <a16:rowId xmlns:a16="http://schemas.microsoft.com/office/drawing/2014/main" val="1082420575"/>
                  </a:ext>
                </a:extLst>
              </a:tr>
              <a:tr h="748275">
                <a:tc>
                  <a:txBody>
                    <a:bodyPr/>
                    <a:lstStyle/>
                    <a:p>
                      <a:pPr marL="0" algn="l" defTabSz="457200" rtl="0" eaLnBrk="1" latinLnBrk="0" hangingPunct="1"/>
                      <a:r>
                        <a:rPr lang="en-CA" sz="1100" b="0" i="0" kern="1200" dirty="0">
                          <a:solidFill>
                            <a:schemeClr val="dk1"/>
                          </a:solidFill>
                          <a:effectLst/>
                          <a:latin typeface="+mn-lt"/>
                          <a:ea typeface="+mn-ea"/>
                          <a:cs typeface="+mn-cs"/>
                        </a:rPr>
                        <a:t>Ensemble data reduction techniques and Multi-RSMOTE via fuzzy integral for bug report classification [10]</a:t>
                      </a:r>
                      <a:endParaRPr lang="en-US" sz="1100" b="0" i="0" kern="1200" dirty="0">
                        <a:solidFill>
                          <a:schemeClr val="dk1"/>
                        </a:solidFill>
                        <a:effectLst/>
                        <a:latin typeface="+mn-lt"/>
                        <a:ea typeface="+mn-ea"/>
                        <a:cs typeface="+mn-cs"/>
                      </a:endParaRPr>
                    </a:p>
                  </a:txBody>
                  <a:tcPr/>
                </a:tc>
                <a:tc>
                  <a:txBody>
                    <a:bodyPr/>
                    <a:lstStyle/>
                    <a:p>
                      <a:pPr marL="171450" indent="-171450" algn="l" defTabSz="457200" rtl="0" eaLnBrk="1" latinLnBrk="0" hangingPunct="1">
                        <a:buFontTx/>
                        <a:buChar char="-"/>
                      </a:pPr>
                      <a:r>
                        <a:rPr lang="en-US" sz="1100" kern="1200" dirty="0">
                          <a:solidFill>
                            <a:schemeClr val="dk1"/>
                          </a:solidFill>
                          <a:latin typeface="+mn-lt"/>
                          <a:ea typeface="+mn-ea"/>
                          <a:cs typeface="+mn-cs"/>
                        </a:rPr>
                        <a:t>Bug Summary</a:t>
                      </a:r>
                    </a:p>
                  </a:txBody>
                  <a:tcPr/>
                </a:tc>
                <a:tc>
                  <a: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dirty="0">
                          <a:ln>
                            <a:noFill/>
                          </a:ln>
                          <a:solidFill>
                            <a:srgbClr val="002040"/>
                          </a:solidFill>
                          <a:effectLst/>
                          <a:uLnTx/>
                          <a:uFillTx/>
                          <a:latin typeface="+mn-lt"/>
                          <a:ea typeface="+mn-ea"/>
                          <a:cs typeface="+mn-cs"/>
                        </a:rPr>
                        <a:t>Severe</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dirty="0">
                          <a:ln>
                            <a:noFill/>
                          </a:ln>
                          <a:solidFill>
                            <a:srgbClr val="002040"/>
                          </a:solidFill>
                          <a:effectLst/>
                          <a:uLnTx/>
                          <a:uFillTx/>
                          <a:latin typeface="+mn-lt"/>
                          <a:ea typeface="+mn-ea"/>
                          <a:cs typeface="+mn-cs"/>
                        </a:rPr>
                        <a:t>Non- severe</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SVM</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88</a:t>
                      </a:r>
                    </a:p>
                  </a:txBody>
                  <a:tcPr/>
                </a:tc>
                <a:extLst>
                  <a:ext uri="{0D108BD9-81ED-4DB2-BD59-A6C34878D82A}">
                    <a16:rowId xmlns:a16="http://schemas.microsoft.com/office/drawing/2014/main" val="1230575338"/>
                  </a:ext>
                </a:extLst>
              </a:tr>
              <a:tr h="748275">
                <a:tc>
                  <a:txBody>
                    <a:bodyPr/>
                    <a:lstStyle/>
                    <a:p>
                      <a:pPr marL="0" algn="l" defTabSz="457200" rtl="0" eaLnBrk="1" latinLnBrk="0" hangingPunct="1"/>
                      <a:r>
                        <a:rPr lang="en-CA" sz="1100" b="0" i="0" kern="1200" dirty="0" err="1">
                          <a:solidFill>
                            <a:schemeClr val="dk1"/>
                          </a:solidFill>
                          <a:effectLst/>
                          <a:latin typeface="+mn-lt"/>
                          <a:ea typeface="+mn-ea"/>
                          <a:cs typeface="+mn-cs"/>
                        </a:rPr>
                        <a:t>Capbug</a:t>
                      </a:r>
                      <a:r>
                        <a:rPr lang="en-CA" sz="1100" b="0" i="0" kern="1200" dirty="0">
                          <a:solidFill>
                            <a:schemeClr val="dk1"/>
                          </a:solidFill>
                          <a:effectLst/>
                          <a:latin typeface="+mn-lt"/>
                          <a:ea typeface="+mn-ea"/>
                          <a:cs typeface="+mn-cs"/>
                        </a:rPr>
                        <a:t>-a framework for automatic bug categorization and prioritization using NLP and machine learning algorithms [11]</a:t>
                      </a:r>
                    </a:p>
                  </a:txBody>
                  <a:tcPr/>
                </a:tc>
                <a:tc>
                  <a:txBody>
                    <a:bodyPr/>
                    <a:lstStyle/>
                    <a:p>
                      <a:pPr marL="0" marR="0" lvl="0" indent="0" algn="l" defTabSz="457200" rtl="0" eaLnBrk="1" fontAlgn="b" latinLnBrk="0" hangingPunct="1">
                        <a:lnSpc>
                          <a:spcPct val="100000"/>
                        </a:lnSpc>
                        <a:spcBef>
                          <a:spcPts val="0"/>
                        </a:spcBef>
                        <a:spcAft>
                          <a:spcPts val="0"/>
                        </a:spcAft>
                        <a:buClrTx/>
                        <a:buSzTx/>
                        <a:buFontTx/>
                        <a:buNone/>
                        <a:tabLst/>
                        <a:defRPr/>
                      </a:pPr>
                      <a:r>
                        <a:rPr lang="en-CA" sz="1100" kern="1200" dirty="0">
                          <a:solidFill>
                            <a:schemeClr val="dk1"/>
                          </a:solidFill>
                          <a:latin typeface="+mn-lt"/>
                          <a:ea typeface="+mn-ea"/>
                          <a:cs typeface="+mn-cs"/>
                        </a:rPr>
                        <a:t> -   </a:t>
                      </a:r>
                      <a:r>
                        <a:rPr lang="en-US" sz="1100" kern="1200" dirty="0">
                          <a:solidFill>
                            <a:schemeClr val="dk1"/>
                          </a:solidFill>
                          <a:latin typeface="+mn-lt"/>
                          <a:ea typeface="+mn-ea"/>
                          <a:cs typeface="+mn-cs"/>
                        </a:rPr>
                        <a:t>Bug Summary</a:t>
                      </a:r>
                    </a:p>
                    <a:p>
                      <a:pPr marL="0" indent="0" algn="l" defTabSz="457200" rtl="0" eaLnBrk="1" fontAlgn="b" latinLnBrk="0" hangingPunct="1">
                        <a:buFontTx/>
                        <a:buNone/>
                      </a:pPr>
                      <a:endParaRPr lang="en-CA" sz="1100" kern="1200" dirty="0">
                        <a:solidFill>
                          <a:schemeClr val="dk1"/>
                        </a:solidFill>
                        <a:latin typeface="+mn-lt"/>
                        <a:ea typeface="+mn-ea"/>
                        <a:cs typeface="+mn-cs"/>
                      </a:endParaRPr>
                    </a:p>
                  </a:txBody>
                  <a:tcPr marL="28575" marR="28575" marT="19050" marB="19050"/>
                </a:tc>
                <a:tc>
                  <a: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dirty="0">
                          <a:ln>
                            <a:noFill/>
                          </a:ln>
                          <a:solidFill>
                            <a:srgbClr val="002040"/>
                          </a:solidFill>
                          <a:effectLst/>
                          <a:uLnTx/>
                          <a:uFillTx/>
                          <a:latin typeface="Arial"/>
                          <a:ea typeface="+mn-ea"/>
                          <a:cs typeface="+mn-cs"/>
                        </a:rPr>
                        <a:t>P1</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dirty="0">
                          <a:ln>
                            <a:noFill/>
                          </a:ln>
                          <a:solidFill>
                            <a:srgbClr val="002040"/>
                          </a:solidFill>
                          <a:effectLst/>
                          <a:uLnTx/>
                          <a:uFillTx/>
                          <a:latin typeface="Arial"/>
                          <a:ea typeface="+mn-ea"/>
                          <a:cs typeface="+mn-cs"/>
                        </a:rPr>
                        <a:t>P2</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dirty="0">
                          <a:ln>
                            <a:noFill/>
                          </a:ln>
                          <a:solidFill>
                            <a:srgbClr val="002040"/>
                          </a:solidFill>
                          <a:effectLst/>
                          <a:uLnTx/>
                          <a:uFillTx/>
                          <a:latin typeface="Arial"/>
                          <a:ea typeface="+mn-ea"/>
                          <a:cs typeface="+mn-cs"/>
                        </a:rPr>
                        <a:t>P3</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US" sz="1100" b="0" i="0" u="none" strike="noStrike" kern="1200" cap="none" spc="0" normalizeH="0" baseline="0" noProof="0" dirty="0">
                          <a:ln>
                            <a:noFill/>
                          </a:ln>
                          <a:solidFill>
                            <a:srgbClr val="002040"/>
                          </a:solidFill>
                          <a:effectLst/>
                          <a:uLnTx/>
                          <a:uFillTx/>
                          <a:latin typeface="Arial"/>
                          <a:ea typeface="+mn-ea"/>
                          <a:cs typeface="+mn-cs"/>
                        </a:rPr>
                        <a:t>P4</a:t>
                      </a:r>
                    </a:p>
                  </a:txBody>
                  <a:tcPr marL="28575" marR="28575" marT="19050" marB="1905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dirty="0">
                          <a:ln>
                            <a:noFill/>
                          </a:ln>
                          <a:solidFill>
                            <a:srgbClr val="002040"/>
                          </a:solidFill>
                          <a:effectLst/>
                          <a:uLnTx/>
                          <a:uFillTx/>
                          <a:latin typeface="Arial"/>
                          <a:ea typeface="+mn-ea"/>
                          <a:cs typeface="+mn-cs"/>
                        </a:rPr>
                        <a:t>  Random Forest</a:t>
                      </a:r>
                    </a:p>
                  </a:txBody>
                  <a:tcPr marL="28575" marR="28575" marT="19050" marB="1905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CA" sz="1400" b="1" kern="1200" dirty="0">
                          <a:solidFill>
                            <a:schemeClr val="dk1"/>
                          </a:solidFill>
                          <a:latin typeface="+mn-lt"/>
                          <a:ea typeface="+mn-ea"/>
                          <a:cs typeface="+mn-cs"/>
                        </a:rPr>
                        <a:t>88.4</a:t>
                      </a:r>
                    </a:p>
                  </a:txBody>
                  <a:tcPr marL="28575" marR="28575" marT="19050" marB="19050"/>
                </a:tc>
                <a:extLst>
                  <a:ext uri="{0D108BD9-81ED-4DB2-BD59-A6C34878D82A}">
                    <a16:rowId xmlns:a16="http://schemas.microsoft.com/office/drawing/2014/main" val="2084496127"/>
                  </a:ext>
                </a:extLst>
              </a:tr>
              <a:tr h="1025138">
                <a:tc>
                  <a:txBody>
                    <a:bodyPr/>
                    <a:lstStyle/>
                    <a:p>
                      <a:pPr marL="0" algn="l" defTabSz="457200" rtl="0" eaLnBrk="1" latinLnBrk="0" hangingPunct="1"/>
                      <a:r>
                        <a:rPr lang="en-CA" sz="1100" b="0" i="0" kern="1200" dirty="0">
                          <a:solidFill>
                            <a:schemeClr val="dk1"/>
                          </a:solidFill>
                          <a:effectLst/>
                          <a:latin typeface="+mn-lt"/>
                          <a:ea typeface="+mn-ea"/>
                          <a:cs typeface="+mn-cs"/>
                        </a:rPr>
                        <a:t>Predicting the objective and priority of issue reports in software repositories [1]</a:t>
                      </a:r>
                      <a:endParaRPr lang="en-US" sz="1100" b="0" i="0" kern="1200" dirty="0">
                        <a:solidFill>
                          <a:schemeClr val="dk1"/>
                        </a:solidFill>
                        <a:effectLst/>
                        <a:latin typeface="+mn-lt"/>
                        <a:ea typeface="+mn-ea"/>
                        <a:cs typeface="+mn-cs"/>
                      </a:endParaRPr>
                    </a:p>
                  </a:txBody>
                  <a:tcPr/>
                </a:tc>
                <a:tc>
                  <a:txBody>
                    <a:bodyPr/>
                    <a:lstStyle/>
                    <a:p>
                      <a:pPr marL="171450" indent="-171450" algn="l" defTabSz="457200" rtl="0" eaLnBrk="1" fontAlgn="b" latinLnBrk="0" hangingPunct="1">
                        <a:buFontTx/>
                        <a:buChar char="-"/>
                      </a:pPr>
                      <a:r>
                        <a:rPr lang="en-CA" sz="1100" kern="1200" dirty="0">
                          <a:solidFill>
                            <a:schemeClr val="dk1"/>
                          </a:solidFill>
                          <a:latin typeface="+mn-lt"/>
                          <a:ea typeface="+mn-ea"/>
                          <a:cs typeface="+mn-cs"/>
                        </a:rPr>
                        <a:t>Bug title</a:t>
                      </a:r>
                    </a:p>
                    <a:p>
                      <a:pPr marL="171450" indent="-171450" algn="l" defTabSz="457200" rtl="0" eaLnBrk="1" fontAlgn="b" latinLnBrk="0" hangingPunct="1">
                        <a:buFontTx/>
                        <a:buChar char="-"/>
                      </a:pPr>
                      <a:r>
                        <a:rPr lang="en-CA" sz="1100" kern="1200" dirty="0">
                          <a:solidFill>
                            <a:schemeClr val="dk1"/>
                          </a:solidFill>
                          <a:latin typeface="+mn-lt"/>
                          <a:ea typeface="+mn-ea"/>
                          <a:cs typeface="+mn-cs"/>
                        </a:rPr>
                        <a:t>Bug description</a:t>
                      </a:r>
                    </a:p>
                    <a:p>
                      <a:pPr marL="171450" indent="-171450" algn="l" defTabSz="457200" rtl="0" eaLnBrk="1" fontAlgn="b" latinLnBrk="0" hangingPunct="1">
                        <a:buFontTx/>
                        <a:buChar char="-"/>
                      </a:pPr>
                      <a:r>
                        <a:rPr lang="en-CA" sz="1100" kern="1200" dirty="0">
                          <a:solidFill>
                            <a:schemeClr val="dk1"/>
                          </a:solidFill>
                          <a:latin typeface="+mn-lt"/>
                          <a:ea typeface="+mn-ea"/>
                          <a:cs typeface="+mn-cs"/>
                        </a:rPr>
                        <a:t>Sentiment analysis</a:t>
                      </a:r>
                    </a:p>
                    <a:p>
                      <a:pPr marL="171450" indent="-171450" algn="l" defTabSz="457200" rtl="0" eaLnBrk="1" fontAlgn="b" latinLnBrk="0" hangingPunct="1">
                        <a:buFontTx/>
                        <a:buChar char="-"/>
                      </a:pPr>
                      <a:r>
                        <a:rPr lang="en-CA" sz="1100" kern="1200" dirty="0">
                          <a:solidFill>
                            <a:schemeClr val="dk1"/>
                          </a:solidFill>
                          <a:latin typeface="+mn-lt"/>
                          <a:ea typeface="+mn-ea"/>
                          <a:cs typeface="+mn-cs"/>
                        </a:rPr>
                        <a:t>Other non-textual features</a:t>
                      </a:r>
                    </a:p>
                  </a:txBody>
                  <a:tcPr marL="28575" marR="28575" marT="19050" marB="19050"/>
                </a:tc>
                <a:tc>
                  <a: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CA" sz="1100" b="0" i="0" u="none" strike="noStrike" kern="1200" cap="none" spc="0" normalizeH="0" baseline="0" dirty="0">
                          <a:ln>
                            <a:noFill/>
                          </a:ln>
                          <a:solidFill>
                            <a:srgbClr val="002040"/>
                          </a:solidFill>
                          <a:effectLst/>
                          <a:uLnTx/>
                          <a:uFillTx/>
                          <a:latin typeface="Arial"/>
                          <a:ea typeface="+mn-ea"/>
                          <a:cs typeface="+mn-cs"/>
                        </a:rPr>
                        <a:t>High Priority</a:t>
                      </a: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CA" sz="1100" b="0" i="0" u="none" strike="noStrike" kern="1200" cap="none" spc="0" normalizeH="0" baseline="0" dirty="0">
                          <a:ln>
                            <a:noFill/>
                          </a:ln>
                          <a:solidFill>
                            <a:srgbClr val="002040"/>
                          </a:solidFill>
                          <a:effectLst/>
                          <a:uLnTx/>
                          <a:uFillTx/>
                          <a:latin typeface="Arial"/>
                          <a:ea typeface="+mn-ea"/>
                          <a:cs typeface="+mn-cs"/>
                        </a:rPr>
                        <a:t>Low Priority</a:t>
                      </a:r>
                    </a:p>
                  </a:txBody>
                  <a:tcPr marL="28575" marR="28575" marT="19050" marB="1905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CA" sz="1100" b="0" i="0" kern="1200" dirty="0">
                          <a:solidFill>
                            <a:schemeClr val="dk1"/>
                          </a:solidFill>
                          <a:effectLst/>
                          <a:latin typeface="+mn-lt"/>
                          <a:ea typeface="+mn-ea"/>
                          <a:cs typeface="+mn-cs"/>
                        </a:rPr>
                        <a:t> Random Forest</a:t>
                      </a:r>
                    </a:p>
                  </a:txBody>
                  <a:tcPr marL="28575" marR="28575" marT="19050" marB="19050"/>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CA" sz="1400" kern="1200" dirty="0">
                          <a:solidFill>
                            <a:schemeClr val="dk1"/>
                          </a:solidFill>
                          <a:latin typeface="+mn-lt"/>
                          <a:ea typeface="+mn-ea"/>
                          <a:cs typeface="+mn-cs"/>
                        </a:rPr>
                        <a:t>74.5</a:t>
                      </a:r>
                    </a:p>
                  </a:txBody>
                  <a:tcPr marL="28575" marR="28575" marT="19050" marB="19050"/>
                </a:tc>
                <a:extLst>
                  <a:ext uri="{0D108BD9-81ED-4DB2-BD59-A6C34878D82A}">
                    <a16:rowId xmlns:a16="http://schemas.microsoft.com/office/drawing/2014/main" val="627440835"/>
                  </a:ext>
                </a:extLst>
              </a:tr>
            </a:tbl>
          </a:graphicData>
        </a:graphic>
      </p:graphicFrame>
      <p:sp>
        <p:nvSpPr>
          <p:cNvPr id="5" name="TextBox 4">
            <a:extLst>
              <a:ext uri="{FF2B5EF4-FFF2-40B4-BE49-F238E27FC236}">
                <a16:creationId xmlns:a16="http://schemas.microsoft.com/office/drawing/2014/main" id="{C8CB418F-26D1-CB73-343B-298F846BAC22}"/>
              </a:ext>
            </a:extLst>
          </p:cNvPr>
          <p:cNvSpPr txBox="1"/>
          <p:nvPr/>
        </p:nvSpPr>
        <p:spPr>
          <a:xfrm>
            <a:off x="438953" y="4876333"/>
            <a:ext cx="8069663" cy="2308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900" dirty="0"/>
              <a:t>Table 4: Comparing the paper with similar papers that worked on Bug classification based on priorities and severity.</a:t>
            </a:r>
          </a:p>
        </p:txBody>
      </p:sp>
      <p:pic>
        <p:nvPicPr>
          <p:cNvPr id="6" name="Audio 5">
            <a:hlinkClick r:id="" action="ppaction://media"/>
            <a:extLst>
              <a:ext uri="{FF2B5EF4-FFF2-40B4-BE49-F238E27FC236}">
                <a16:creationId xmlns:a16="http://schemas.microsoft.com/office/drawing/2014/main" id="{94663FC4-92BC-A897-BD1E-82D30A26FD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831658527"/>
      </p:ext>
    </p:extLst>
  </p:cSld>
  <p:clrMapOvr>
    <a:masterClrMapping/>
  </p:clrMapOvr>
  <mc:AlternateContent xmlns:mc="http://schemas.openxmlformats.org/markup-compatibility/2006">
    <mc:Choice xmlns:p14="http://schemas.microsoft.com/office/powerpoint/2010/main" Requires="p14">
      <p:transition spd="slow" p14:dur="2000" advTm="314421"/>
    </mc:Choice>
    <mc:Fallback>
      <p:transition spd="slow" advTm="314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6"/>
                </p:tgtEl>
              </p:cMediaNode>
            </p:audio>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44C24F-09C7-2375-B221-6DA255606948}"/>
              </a:ext>
            </a:extLst>
          </p:cNvPr>
          <p:cNvSpPr>
            <a:spLocks noGrp="1"/>
          </p:cNvSpPr>
          <p:nvPr>
            <p:ph type="body" sz="quarter" idx="13"/>
          </p:nvPr>
        </p:nvSpPr>
        <p:spPr>
          <a:xfrm>
            <a:off x="420533" y="1026247"/>
            <a:ext cx="2999339" cy="3697288"/>
          </a:xfrm>
        </p:spPr>
        <p:txBody>
          <a:bodyPr/>
          <a:lstStyle/>
          <a:p>
            <a:pPr marL="285750" indent="-285750">
              <a:buFont typeface="Arial" panose="020B0604020202020204" pitchFamily="34" charset="0"/>
              <a:buChar char="•"/>
            </a:pPr>
            <a:r>
              <a:rPr lang="en-US" dirty="0"/>
              <a:t>Bug Classification is a diverse problem area.</a:t>
            </a:r>
          </a:p>
          <a:p>
            <a:pPr marL="285750" indent="-285750">
              <a:buFont typeface="Arial" panose="020B0604020202020204" pitchFamily="34" charset="0"/>
              <a:buChar char="•"/>
            </a:pPr>
            <a:r>
              <a:rPr lang="en-US" dirty="0"/>
              <a:t>Bug Classification can be based on varying criteria</a:t>
            </a:r>
          </a:p>
          <a:p>
            <a:pPr marL="285750" indent="-285750">
              <a:buFont typeface="Arial" panose="020B0604020202020204" pitchFamily="34" charset="0"/>
              <a:buChar char="•"/>
            </a:pPr>
            <a:r>
              <a:rPr lang="en-US" dirty="0" err="1"/>
              <a:t>RoBERTa</a:t>
            </a:r>
            <a:r>
              <a:rPr lang="en-US" dirty="0"/>
              <a:t> showed promise for Objective based classification</a:t>
            </a:r>
          </a:p>
          <a:p>
            <a:pPr marL="285750" indent="-285750">
              <a:buFont typeface="Arial" panose="020B0604020202020204" pitchFamily="34" charset="0"/>
              <a:buChar char="•"/>
            </a:pPr>
            <a:r>
              <a:rPr lang="en-US" dirty="0"/>
              <a:t>Random Forest appropriate for Priority based classification</a:t>
            </a:r>
          </a:p>
        </p:txBody>
      </p:sp>
      <p:sp>
        <p:nvSpPr>
          <p:cNvPr id="3" name="Title 2">
            <a:extLst>
              <a:ext uri="{FF2B5EF4-FFF2-40B4-BE49-F238E27FC236}">
                <a16:creationId xmlns:a16="http://schemas.microsoft.com/office/drawing/2014/main" id="{B28F855A-C6C5-7898-B136-B08A7F61FBAA}"/>
              </a:ext>
            </a:extLst>
          </p:cNvPr>
          <p:cNvSpPr>
            <a:spLocks noGrp="1"/>
          </p:cNvSpPr>
          <p:nvPr>
            <p:ph type="title"/>
          </p:nvPr>
        </p:nvSpPr>
        <p:spPr>
          <a:xfrm>
            <a:off x="420533" y="486498"/>
            <a:ext cx="7886700" cy="451716"/>
          </a:xfrm>
        </p:spPr>
        <p:txBody>
          <a:bodyPr/>
          <a:lstStyle/>
          <a:p>
            <a:r>
              <a:rPr lang="en-US" dirty="0"/>
              <a:t>Conclusion</a:t>
            </a:r>
          </a:p>
        </p:txBody>
      </p:sp>
      <p:pic>
        <p:nvPicPr>
          <p:cNvPr id="6148" name="Picture 4">
            <a:extLst>
              <a:ext uri="{FF2B5EF4-FFF2-40B4-BE49-F238E27FC236}">
                <a16:creationId xmlns:a16="http://schemas.microsoft.com/office/drawing/2014/main" id="{D9FAC30F-5824-29D8-F8DE-6DEEA1997A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09"/>
          <a:stretch/>
        </p:blipFill>
        <p:spPr bwMode="auto">
          <a:xfrm>
            <a:off x="3851920" y="209982"/>
            <a:ext cx="4664998" cy="4723535"/>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26F80900-7DD7-6E60-0D8E-3B870606F8C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375929393"/>
      </p:ext>
    </p:extLst>
  </p:cSld>
  <p:clrMapOvr>
    <a:masterClrMapping/>
  </p:clrMapOvr>
  <mc:AlternateContent xmlns:mc="http://schemas.openxmlformats.org/markup-compatibility/2006">
    <mc:Choice xmlns:p14="http://schemas.microsoft.com/office/powerpoint/2010/main" Requires="p14">
      <p:transition spd="slow" p14:dur="2000" advTm="78050"/>
    </mc:Choice>
    <mc:Fallback>
      <p:transition spd="slow" advTm="78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84EC97-D129-34F2-2EA4-63571EB39204}"/>
              </a:ext>
            </a:extLst>
          </p:cNvPr>
          <p:cNvSpPr>
            <a:spLocks noGrp="1"/>
          </p:cNvSpPr>
          <p:nvPr>
            <p:ph type="body" sz="quarter" idx="13"/>
          </p:nvPr>
        </p:nvSpPr>
        <p:spPr/>
        <p:txBody>
          <a:bodyPr/>
          <a:lstStyle/>
          <a:p>
            <a:r>
              <a:rPr lang="en-CA" sz="1050" b="0" i="0" dirty="0">
                <a:solidFill>
                  <a:srgbClr val="666666"/>
                </a:solidFill>
                <a:effectLst/>
                <a:latin typeface="Arial" panose="020B0604020202020204" pitchFamily="34" charset="0"/>
              </a:rPr>
              <a:t>[1] </a:t>
            </a:r>
            <a:r>
              <a:rPr lang="en-CA" sz="1100" b="0" i="0" dirty="0">
                <a:solidFill>
                  <a:srgbClr val="666666"/>
                </a:solidFill>
                <a:effectLst/>
                <a:latin typeface="Arial" panose="020B0604020202020204" pitchFamily="34" charset="0"/>
              </a:rPr>
              <a:t>M. Izadi, K. Akbari, and A. </a:t>
            </a:r>
            <a:r>
              <a:rPr lang="en-CA" sz="1100" b="0" i="0" dirty="0" err="1">
                <a:solidFill>
                  <a:srgbClr val="666666"/>
                </a:solidFill>
                <a:effectLst/>
                <a:latin typeface="Arial" panose="020B0604020202020204" pitchFamily="34" charset="0"/>
              </a:rPr>
              <a:t>Heydarnoori</a:t>
            </a:r>
            <a:r>
              <a:rPr lang="en-CA" sz="1100" b="0" i="0" dirty="0">
                <a:solidFill>
                  <a:srgbClr val="666666"/>
                </a:solidFill>
                <a:effectLst/>
                <a:latin typeface="Arial" panose="020B0604020202020204" pitchFamily="34" charset="0"/>
              </a:rPr>
              <a:t>, “Predicting the objective and priority of issue reports in software repositories,” Empirical Software Engineering, vol. 27, no. 2. Springer Science and Business Media LLC, Feb. 01, 2022. </a:t>
            </a:r>
            <a:r>
              <a:rPr lang="en-CA" sz="1100" b="0" i="0" dirty="0" err="1">
                <a:solidFill>
                  <a:srgbClr val="666666"/>
                </a:solidFill>
                <a:effectLst/>
                <a:latin typeface="Arial" panose="020B0604020202020204" pitchFamily="34" charset="0"/>
              </a:rPr>
              <a:t>doi</a:t>
            </a:r>
            <a:r>
              <a:rPr lang="en-CA" sz="1100" b="0" i="0" dirty="0">
                <a:solidFill>
                  <a:srgbClr val="666666"/>
                </a:solidFill>
                <a:effectLst/>
                <a:latin typeface="Arial" panose="020B0604020202020204" pitchFamily="34" charset="0"/>
              </a:rPr>
              <a:t>: 10.1007/s10664-021-10085-3.</a:t>
            </a:r>
          </a:p>
          <a:p>
            <a:r>
              <a:rPr lang="en-CA" sz="1050" dirty="0">
                <a:solidFill>
                  <a:srgbClr val="666666"/>
                </a:solidFill>
                <a:latin typeface="Arial" panose="020B0604020202020204" pitchFamily="34" charset="0"/>
              </a:rPr>
              <a:t>[2] J. Cabot, J. L. Canovas </a:t>
            </a:r>
            <a:r>
              <a:rPr lang="en-CA" sz="1050" dirty="0" err="1">
                <a:solidFill>
                  <a:srgbClr val="666666"/>
                </a:solidFill>
                <a:latin typeface="Arial" panose="020B0604020202020204" pitchFamily="34" charset="0"/>
              </a:rPr>
              <a:t>Izquierdo</a:t>
            </a:r>
            <a:r>
              <a:rPr lang="en-CA" sz="1050" dirty="0">
                <a:solidFill>
                  <a:srgbClr val="666666"/>
                </a:solidFill>
                <a:latin typeface="Arial" panose="020B0604020202020204" pitchFamily="34" charset="0"/>
              </a:rPr>
              <a:t>, V. </a:t>
            </a:r>
            <a:r>
              <a:rPr lang="en-CA" sz="1050" dirty="0" err="1">
                <a:solidFill>
                  <a:srgbClr val="666666"/>
                </a:solidFill>
                <a:latin typeface="Arial" panose="020B0604020202020204" pitchFamily="34" charset="0"/>
              </a:rPr>
              <a:t>Cosentino</a:t>
            </a:r>
            <a:r>
              <a:rPr lang="en-CA" sz="1050" dirty="0">
                <a:solidFill>
                  <a:srgbClr val="666666"/>
                </a:solidFill>
                <a:latin typeface="Arial" panose="020B0604020202020204" pitchFamily="34" charset="0"/>
              </a:rPr>
              <a:t>, and B. </a:t>
            </a:r>
            <a:r>
              <a:rPr lang="en-CA" sz="1050" dirty="0" err="1">
                <a:solidFill>
                  <a:srgbClr val="666666"/>
                </a:solidFill>
                <a:latin typeface="Arial" panose="020B0604020202020204" pitchFamily="34" charset="0"/>
              </a:rPr>
              <a:t>Rolandi</a:t>
            </a:r>
            <a:r>
              <a:rPr lang="en-CA" sz="1050" dirty="0">
                <a:solidFill>
                  <a:srgbClr val="666666"/>
                </a:solidFill>
                <a:latin typeface="Arial" panose="020B0604020202020204" pitchFamily="34" charset="0"/>
              </a:rPr>
              <a:t>, “Exploring the use of labels to categorize issues in Open-Source Software projects,” 2015 IEEE 22nd International Conference on Software Analysis, Evolution, and Reengineering (SANER). IEEE, Mar. 2015. </a:t>
            </a:r>
            <a:r>
              <a:rPr lang="en-CA" sz="1050" dirty="0" err="1">
                <a:solidFill>
                  <a:srgbClr val="666666"/>
                </a:solidFill>
                <a:latin typeface="Arial" panose="020B0604020202020204" pitchFamily="34" charset="0"/>
              </a:rPr>
              <a:t>doi</a:t>
            </a:r>
            <a:r>
              <a:rPr lang="en-CA" sz="1050" dirty="0">
                <a:solidFill>
                  <a:srgbClr val="666666"/>
                </a:solidFill>
                <a:latin typeface="Arial" panose="020B0604020202020204" pitchFamily="34" charset="0"/>
              </a:rPr>
              <a:t>: 10.1109/saner.2015.7081875.</a:t>
            </a:r>
          </a:p>
          <a:p>
            <a:r>
              <a:rPr lang="en-CA" sz="1050" dirty="0">
                <a:solidFill>
                  <a:srgbClr val="666666"/>
                </a:solidFill>
                <a:latin typeface="Arial" panose="020B0604020202020204" pitchFamily="34" charset="0"/>
              </a:rPr>
              <a:t>[3] K. Herzig, S. Just, and A. Zeller, “It’s not a bug, it’s a feature: How misclassification impacts bug prediction,” 2013 35th International Conference on Software Engineering (ICSE). IEEE, May 2013. </a:t>
            </a:r>
            <a:r>
              <a:rPr lang="en-CA" sz="1050" dirty="0" err="1">
                <a:solidFill>
                  <a:srgbClr val="666666"/>
                </a:solidFill>
                <a:latin typeface="Arial" panose="020B0604020202020204" pitchFamily="34" charset="0"/>
              </a:rPr>
              <a:t>doi</a:t>
            </a:r>
            <a:r>
              <a:rPr lang="en-CA" sz="1050" dirty="0">
                <a:solidFill>
                  <a:srgbClr val="666666"/>
                </a:solidFill>
                <a:latin typeface="Arial" panose="020B0604020202020204" pitchFamily="34" charset="0"/>
              </a:rPr>
              <a:t>: 10.1109/icse.2013.6606585.</a:t>
            </a:r>
          </a:p>
          <a:p>
            <a:r>
              <a:rPr lang="en-CA" sz="1050" dirty="0">
                <a:solidFill>
                  <a:srgbClr val="666666"/>
                </a:solidFill>
                <a:latin typeface="Arial" panose="020B0604020202020204" pitchFamily="34" charset="0"/>
              </a:rPr>
              <a:t>[4] Q. Huang, X. Xia, D. Lo, and G. C. Murphy, “Automating Intention Mining,” IEEE Transactions on Software Engineering, vol. 46, no. 10. Institute of Electrical and Electronics Engineers (IEEE), pp. 1098–1119, Oct. 01, 2020. </a:t>
            </a:r>
            <a:r>
              <a:rPr lang="en-CA" sz="1050" dirty="0" err="1">
                <a:solidFill>
                  <a:srgbClr val="666666"/>
                </a:solidFill>
                <a:latin typeface="Arial" panose="020B0604020202020204" pitchFamily="34" charset="0"/>
              </a:rPr>
              <a:t>doi</a:t>
            </a:r>
            <a:r>
              <a:rPr lang="en-CA" sz="1050" dirty="0">
                <a:solidFill>
                  <a:srgbClr val="666666"/>
                </a:solidFill>
                <a:latin typeface="Arial" panose="020B0604020202020204" pitchFamily="34" charset="0"/>
              </a:rPr>
              <a:t>: 10.1109/tse.2018.2876340.</a:t>
            </a:r>
          </a:p>
          <a:p>
            <a:r>
              <a:rPr lang="en-CA" sz="1050" dirty="0">
                <a:solidFill>
                  <a:srgbClr val="666666"/>
                </a:solidFill>
                <a:latin typeface="Arial" panose="020B0604020202020204" pitchFamily="34" charset="0"/>
              </a:rPr>
              <a:t>[5] </a:t>
            </a:r>
            <a:r>
              <a:rPr lang="en-CA" sz="1100" b="0" i="0" dirty="0">
                <a:solidFill>
                  <a:srgbClr val="666666"/>
                </a:solidFill>
                <a:effectLst/>
                <a:latin typeface="Arial" panose="020B0604020202020204" pitchFamily="34" charset="0"/>
              </a:rPr>
              <a:t>R. Kallis, A. Di Sorbo, G. Canfora, and S. </a:t>
            </a:r>
            <a:r>
              <a:rPr lang="en-CA" sz="1100" b="0" i="0" dirty="0" err="1">
                <a:solidFill>
                  <a:srgbClr val="666666"/>
                </a:solidFill>
                <a:effectLst/>
                <a:latin typeface="Arial" panose="020B0604020202020204" pitchFamily="34" charset="0"/>
              </a:rPr>
              <a:t>Panichella</a:t>
            </a:r>
            <a:r>
              <a:rPr lang="en-CA" sz="1100" b="0" i="0" dirty="0">
                <a:solidFill>
                  <a:srgbClr val="666666"/>
                </a:solidFill>
                <a:effectLst/>
                <a:latin typeface="Arial" panose="020B0604020202020204" pitchFamily="34" charset="0"/>
              </a:rPr>
              <a:t>, “Ticket Tagger: Machine Learning Driven Issue Classification,” 2019 IEEE International Conference on Software Maintenance and Evolution (ICSME). IEEE, Sep. 2019. </a:t>
            </a:r>
            <a:r>
              <a:rPr lang="en-CA" sz="1100" b="0" i="0" dirty="0" err="1">
                <a:solidFill>
                  <a:srgbClr val="666666"/>
                </a:solidFill>
                <a:effectLst/>
                <a:latin typeface="Arial" panose="020B0604020202020204" pitchFamily="34" charset="0"/>
              </a:rPr>
              <a:t>doi</a:t>
            </a:r>
            <a:r>
              <a:rPr lang="en-CA" sz="1100" b="0" i="0" dirty="0">
                <a:solidFill>
                  <a:srgbClr val="666666"/>
                </a:solidFill>
                <a:effectLst/>
                <a:latin typeface="Arial" panose="020B0604020202020204" pitchFamily="34" charset="0"/>
              </a:rPr>
              <a:t>: 10.1109/icsme.2019.00070.</a:t>
            </a:r>
          </a:p>
          <a:p>
            <a:r>
              <a:rPr lang="en-CA" sz="1050" dirty="0">
                <a:solidFill>
                  <a:srgbClr val="666666"/>
                </a:solidFill>
                <a:latin typeface="Arial" panose="020B0604020202020204" pitchFamily="34" charset="0"/>
              </a:rPr>
              <a:t>[6] A. B. </a:t>
            </a:r>
            <a:r>
              <a:rPr lang="en-CA" sz="1050" dirty="0" err="1">
                <a:solidFill>
                  <a:srgbClr val="666666"/>
                </a:solidFill>
                <a:latin typeface="Arial" panose="020B0604020202020204" pitchFamily="34" charset="0"/>
              </a:rPr>
              <a:t>Dhasade</a:t>
            </a:r>
            <a:r>
              <a:rPr lang="en-CA" sz="1050" dirty="0">
                <a:solidFill>
                  <a:srgbClr val="666666"/>
                </a:solidFill>
                <a:latin typeface="Arial" panose="020B0604020202020204" pitchFamily="34" charset="0"/>
              </a:rPr>
              <a:t>, A. S. M. </a:t>
            </a:r>
            <a:r>
              <a:rPr lang="en-CA" sz="1050" dirty="0" err="1">
                <a:solidFill>
                  <a:srgbClr val="666666"/>
                </a:solidFill>
                <a:latin typeface="Arial" panose="020B0604020202020204" pitchFamily="34" charset="0"/>
              </a:rPr>
              <a:t>Venigalla</a:t>
            </a:r>
            <a:r>
              <a:rPr lang="en-CA" sz="1050" dirty="0">
                <a:solidFill>
                  <a:srgbClr val="666666"/>
                </a:solidFill>
                <a:latin typeface="Arial" panose="020B0604020202020204" pitchFamily="34" charset="0"/>
              </a:rPr>
              <a:t>, and S. </a:t>
            </a:r>
            <a:r>
              <a:rPr lang="en-CA" sz="1050" dirty="0" err="1">
                <a:solidFill>
                  <a:srgbClr val="666666"/>
                </a:solidFill>
                <a:latin typeface="Arial" panose="020B0604020202020204" pitchFamily="34" charset="0"/>
              </a:rPr>
              <a:t>Chimalakonda</a:t>
            </a:r>
            <a:r>
              <a:rPr lang="en-CA" sz="1050" dirty="0">
                <a:solidFill>
                  <a:srgbClr val="666666"/>
                </a:solidFill>
                <a:latin typeface="Arial" panose="020B0604020202020204" pitchFamily="34" charset="0"/>
              </a:rPr>
              <a:t>, “Towards Prioritizing GitHub Issues,” Proceedings of the 13th Innovations in Software Engineering Conference on Formerly known as India Software Engineering Conference. ACM</a:t>
            </a:r>
            <a:r>
              <a:rPr lang="en-CA" sz="900" dirty="0">
                <a:solidFill>
                  <a:srgbClr val="666666"/>
                </a:solidFill>
                <a:latin typeface="Arial" panose="020B0604020202020204" pitchFamily="34" charset="0"/>
              </a:rPr>
              <a:t>, Feb. 27, 2020. </a:t>
            </a:r>
            <a:r>
              <a:rPr lang="en-CA" sz="900" dirty="0" err="1">
                <a:solidFill>
                  <a:srgbClr val="666666"/>
                </a:solidFill>
                <a:latin typeface="Arial" panose="020B0604020202020204" pitchFamily="34" charset="0"/>
              </a:rPr>
              <a:t>doi</a:t>
            </a:r>
            <a:r>
              <a:rPr lang="en-CA" sz="900" dirty="0">
                <a:solidFill>
                  <a:srgbClr val="666666"/>
                </a:solidFill>
                <a:latin typeface="Arial" panose="020B0604020202020204" pitchFamily="34" charset="0"/>
              </a:rPr>
              <a:t>: 10.1145/3385032.3385052.</a:t>
            </a:r>
          </a:p>
        </p:txBody>
      </p:sp>
      <p:sp>
        <p:nvSpPr>
          <p:cNvPr id="3" name="Title 2">
            <a:extLst>
              <a:ext uri="{FF2B5EF4-FFF2-40B4-BE49-F238E27FC236}">
                <a16:creationId xmlns:a16="http://schemas.microsoft.com/office/drawing/2014/main" id="{9AF2F474-2088-F523-06CC-BA6F1342BA65}"/>
              </a:ext>
            </a:extLst>
          </p:cNvPr>
          <p:cNvSpPr>
            <a:spLocks noGrp="1"/>
          </p:cNvSpPr>
          <p:nvPr>
            <p:ph type="title"/>
          </p:nvPr>
        </p:nvSpPr>
        <p:spPr/>
        <p:txBody>
          <a:bodyPr/>
          <a:lstStyle/>
          <a:p>
            <a:r>
              <a:rPr lang="en-US" dirty="0"/>
              <a:t>References</a:t>
            </a:r>
          </a:p>
        </p:txBody>
      </p:sp>
      <p:pic>
        <p:nvPicPr>
          <p:cNvPr id="4" name="Audio 3">
            <a:hlinkClick r:id="" action="ppaction://media"/>
            <a:extLst>
              <a:ext uri="{FF2B5EF4-FFF2-40B4-BE49-F238E27FC236}">
                <a16:creationId xmlns:a16="http://schemas.microsoft.com/office/drawing/2014/main" id="{78695DB1-C789-4B87-0A51-F6B24FA3B3E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429919643"/>
      </p:ext>
    </p:extLst>
  </p:cSld>
  <p:clrMapOvr>
    <a:masterClrMapping/>
  </p:clrMapOvr>
  <mc:AlternateContent xmlns:mc="http://schemas.openxmlformats.org/markup-compatibility/2006">
    <mc:Choice xmlns:p14="http://schemas.microsoft.com/office/powerpoint/2010/main" Requires="p14">
      <p:transition spd="slow" p14:dur="2000" advTm="9994"/>
    </mc:Choice>
    <mc:Fallback>
      <p:transition spd="slow" advTm="9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84EC97-D129-34F2-2EA4-63571EB39204}"/>
              </a:ext>
            </a:extLst>
          </p:cNvPr>
          <p:cNvSpPr>
            <a:spLocks noGrp="1"/>
          </p:cNvSpPr>
          <p:nvPr>
            <p:ph type="body" sz="quarter" idx="13"/>
          </p:nvPr>
        </p:nvSpPr>
        <p:spPr/>
        <p:txBody>
          <a:bodyPr/>
          <a:lstStyle/>
          <a:p>
            <a:r>
              <a:rPr lang="en-CA" sz="1100" dirty="0">
                <a:solidFill>
                  <a:srgbClr val="666666"/>
                </a:solidFill>
                <a:latin typeface="Arial" panose="020B0604020202020204" pitchFamily="34" charset="0"/>
              </a:rPr>
              <a:t>[7] S. Bharadwaj and T. Kadam, “GitHub issue classification using BERT-style models,” Proceedings of the 1st International Workshop on Natural Language-based Software Engineering. ACM, May 21, 2022. </a:t>
            </a:r>
            <a:r>
              <a:rPr lang="en-CA" sz="1100" dirty="0" err="1">
                <a:solidFill>
                  <a:srgbClr val="666666"/>
                </a:solidFill>
                <a:latin typeface="Arial" panose="020B0604020202020204" pitchFamily="34" charset="0"/>
              </a:rPr>
              <a:t>doi</a:t>
            </a:r>
            <a:r>
              <a:rPr lang="en-CA" sz="1100" dirty="0">
                <a:solidFill>
                  <a:srgbClr val="666666"/>
                </a:solidFill>
                <a:latin typeface="Arial" panose="020B0604020202020204" pitchFamily="34" charset="0"/>
              </a:rPr>
              <a:t>: 10.1145/3528588.3528663.</a:t>
            </a:r>
          </a:p>
          <a:p>
            <a:r>
              <a:rPr lang="en-CA" sz="1100" dirty="0">
                <a:solidFill>
                  <a:srgbClr val="666666"/>
                </a:solidFill>
                <a:latin typeface="Arial" panose="020B0604020202020204" pitchFamily="34" charset="0"/>
              </a:rPr>
              <a:t>[8] J. Wang, X. Zhang, L. Chen, and X. </a:t>
            </a:r>
            <a:r>
              <a:rPr lang="en-CA" sz="1100" dirty="0" err="1">
                <a:solidFill>
                  <a:srgbClr val="666666"/>
                </a:solidFill>
                <a:latin typeface="Arial" panose="020B0604020202020204" pitchFamily="34" charset="0"/>
              </a:rPr>
              <a:t>Xie</a:t>
            </a:r>
            <a:r>
              <a:rPr lang="en-CA" sz="1100" dirty="0">
                <a:solidFill>
                  <a:srgbClr val="666666"/>
                </a:solidFill>
                <a:latin typeface="Arial" panose="020B0604020202020204" pitchFamily="34" charset="0"/>
              </a:rPr>
              <a:t>, “Personalizing label prediction for GitHub issues,” Information and Software Technology, vol. 145. Elsevier BV, p. 106845, May 2022. </a:t>
            </a:r>
            <a:r>
              <a:rPr lang="en-CA" sz="1100" dirty="0" err="1">
                <a:solidFill>
                  <a:srgbClr val="666666"/>
                </a:solidFill>
                <a:latin typeface="Arial" panose="020B0604020202020204" pitchFamily="34" charset="0"/>
              </a:rPr>
              <a:t>doi</a:t>
            </a:r>
            <a:r>
              <a:rPr lang="en-CA" sz="1100" dirty="0">
                <a:solidFill>
                  <a:srgbClr val="666666"/>
                </a:solidFill>
                <a:latin typeface="Arial" panose="020B0604020202020204" pitchFamily="34" charset="0"/>
              </a:rPr>
              <a:t>: 10.1016/j.infsof.2022.106845.</a:t>
            </a:r>
          </a:p>
          <a:p>
            <a:r>
              <a:rPr lang="en-CA" sz="1100" dirty="0">
                <a:solidFill>
                  <a:srgbClr val="666666"/>
                </a:solidFill>
                <a:latin typeface="Arial" panose="020B0604020202020204" pitchFamily="34" charset="0"/>
              </a:rPr>
              <a:t>[9] I. </a:t>
            </a:r>
            <a:r>
              <a:rPr lang="en-CA" sz="1100" dirty="0" err="1">
                <a:solidFill>
                  <a:srgbClr val="666666"/>
                </a:solidFill>
                <a:latin typeface="Arial" panose="020B0604020202020204" pitchFamily="34" charset="0"/>
              </a:rPr>
              <a:t>Alazzam</a:t>
            </a:r>
            <a:r>
              <a:rPr lang="en-CA" sz="1100" dirty="0">
                <a:solidFill>
                  <a:srgbClr val="666666"/>
                </a:solidFill>
                <a:latin typeface="Arial" panose="020B0604020202020204" pitchFamily="34" charset="0"/>
              </a:rPr>
              <a:t>, A. </a:t>
            </a:r>
            <a:r>
              <a:rPr lang="en-CA" sz="1100" dirty="0" err="1">
                <a:solidFill>
                  <a:srgbClr val="666666"/>
                </a:solidFill>
                <a:latin typeface="Arial" panose="020B0604020202020204" pitchFamily="34" charset="0"/>
              </a:rPr>
              <a:t>Aleroud</a:t>
            </a:r>
            <a:r>
              <a:rPr lang="en-CA" sz="1100" dirty="0">
                <a:solidFill>
                  <a:srgbClr val="666666"/>
                </a:solidFill>
                <a:latin typeface="Arial" panose="020B0604020202020204" pitchFamily="34" charset="0"/>
              </a:rPr>
              <a:t>, Z. Al Latifah, and G. </a:t>
            </a:r>
            <a:r>
              <a:rPr lang="en-CA" sz="1100" dirty="0" err="1">
                <a:solidFill>
                  <a:srgbClr val="666666"/>
                </a:solidFill>
                <a:latin typeface="Arial" panose="020B0604020202020204" pitchFamily="34" charset="0"/>
              </a:rPr>
              <a:t>Karabatis</a:t>
            </a:r>
            <a:r>
              <a:rPr lang="en-CA" sz="1100" dirty="0">
                <a:solidFill>
                  <a:srgbClr val="666666"/>
                </a:solidFill>
                <a:latin typeface="Arial" panose="020B0604020202020204" pitchFamily="34" charset="0"/>
              </a:rPr>
              <a:t>, “Automatic Bug Triage in Software Systems Using Graph Neighborhood Relations for Feature Augmentation,” IEEE Transactions on Computational Social Systems, vol. 7, no. 5. Institute of Electrical and Electronics Engineers (IEEE), pp. 1288–1303, Oct. 2020. </a:t>
            </a:r>
            <a:r>
              <a:rPr lang="en-CA" sz="1100" dirty="0" err="1">
                <a:solidFill>
                  <a:srgbClr val="666666"/>
                </a:solidFill>
                <a:latin typeface="Arial" panose="020B0604020202020204" pitchFamily="34" charset="0"/>
              </a:rPr>
              <a:t>doi</a:t>
            </a:r>
            <a:r>
              <a:rPr lang="en-CA" sz="1100" dirty="0">
                <a:solidFill>
                  <a:srgbClr val="666666"/>
                </a:solidFill>
                <a:latin typeface="Arial" panose="020B0604020202020204" pitchFamily="34" charset="0"/>
              </a:rPr>
              <a:t>: 10.1109/tcss.2020.3017501.</a:t>
            </a:r>
          </a:p>
          <a:p>
            <a:r>
              <a:rPr lang="en-CA" sz="1100" dirty="0">
                <a:solidFill>
                  <a:srgbClr val="666666"/>
                </a:solidFill>
                <a:latin typeface="Arial" panose="020B0604020202020204" pitchFamily="34" charset="0"/>
              </a:rPr>
              <a:t>[10] S. Guo, R. Chen, M. Wei, H. Li, and Y. Liu, “Ensemble Data Reduction Techniques and Multi-RSMOTE via Fuzzy Integral for Bug Report Classification,” IEEE Access, vol. 6. Institute of Electrical and Electronics Engineers (IEEE), pp. 45934–45950, 2018. </a:t>
            </a:r>
            <a:r>
              <a:rPr lang="en-CA" sz="1100" dirty="0" err="1">
                <a:solidFill>
                  <a:srgbClr val="666666"/>
                </a:solidFill>
                <a:latin typeface="Arial" panose="020B0604020202020204" pitchFamily="34" charset="0"/>
              </a:rPr>
              <a:t>doi</a:t>
            </a:r>
            <a:r>
              <a:rPr lang="en-CA" sz="1100" dirty="0">
                <a:solidFill>
                  <a:srgbClr val="666666"/>
                </a:solidFill>
                <a:latin typeface="Arial" panose="020B0604020202020204" pitchFamily="34" charset="0"/>
              </a:rPr>
              <a:t>: 10.1109/access.2018.2865780.</a:t>
            </a:r>
          </a:p>
          <a:p>
            <a:r>
              <a:rPr lang="en-US" sz="1000" dirty="0">
                <a:solidFill>
                  <a:srgbClr val="666666"/>
                </a:solidFill>
                <a:latin typeface="Arial" panose="020B0604020202020204" pitchFamily="34" charset="0"/>
              </a:rPr>
              <a:t>[11] </a:t>
            </a:r>
            <a:r>
              <a:rPr lang="en-CA" sz="1100" b="0" i="0" dirty="0">
                <a:solidFill>
                  <a:srgbClr val="666666"/>
                </a:solidFill>
                <a:effectLst/>
                <a:latin typeface="Arial" panose="020B0604020202020204" pitchFamily="34" charset="0"/>
              </a:rPr>
              <a:t>H. A. Ahmed, N. Z. </a:t>
            </a:r>
            <a:r>
              <a:rPr lang="en-CA" sz="1100" b="0" i="0" dirty="0" err="1">
                <a:solidFill>
                  <a:srgbClr val="666666"/>
                </a:solidFill>
                <a:effectLst/>
                <a:latin typeface="Arial" panose="020B0604020202020204" pitchFamily="34" charset="0"/>
              </a:rPr>
              <a:t>Bawany</a:t>
            </a:r>
            <a:r>
              <a:rPr lang="en-CA" sz="1100" b="0" i="0" dirty="0">
                <a:solidFill>
                  <a:srgbClr val="666666"/>
                </a:solidFill>
                <a:effectLst/>
                <a:latin typeface="Arial" panose="020B0604020202020204" pitchFamily="34" charset="0"/>
              </a:rPr>
              <a:t>, and J. A. Shamsi, “</a:t>
            </a:r>
            <a:r>
              <a:rPr lang="en-CA" sz="1100" b="0" i="0" dirty="0" err="1">
                <a:solidFill>
                  <a:srgbClr val="666666"/>
                </a:solidFill>
                <a:effectLst/>
                <a:latin typeface="Arial" panose="020B0604020202020204" pitchFamily="34" charset="0"/>
              </a:rPr>
              <a:t>CaPBug</a:t>
            </a:r>
            <a:r>
              <a:rPr lang="en-CA" sz="1100" b="0" i="0" dirty="0">
                <a:solidFill>
                  <a:srgbClr val="666666"/>
                </a:solidFill>
                <a:effectLst/>
                <a:latin typeface="Arial" panose="020B0604020202020204" pitchFamily="34" charset="0"/>
              </a:rPr>
              <a:t>-A Framework for Automatic Bug Categorization and Prioritization Using NLP and Machine Learning Algorithms,” IEEE Access, vol. 9. Institute of Electrical and Electronics Engineers (IEEE), pp. 50496–50512, 2021. </a:t>
            </a:r>
            <a:r>
              <a:rPr lang="en-CA" sz="1100" b="0" i="0" dirty="0" err="1">
                <a:solidFill>
                  <a:srgbClr val="666666"/>
                </a:solidFill>
                <a:effectLst/>
                <a:latin typeface="Arial" panose="020B0604020202020204" pitchFamily="34" charset="0"/>
              </a:rPr>
              <a:t>doi</a:t>
            </a:r>
            <a:r>
              <a:rPr lang="en-CA" sz="1100" b="0" i="0" dirty="0">
                <a:solidFill>
                  <a:srgbClr val="666666"/>
                </a:solidFill>
                <a:effectLst/>
                <a:latin typeface="Arial" panose="020B0604020202020204" pitchFamily="34" charset="0"/>
              </a:rPr>
              <a:t>: 10.1109/access.2021.3069248.</a:t>
            </a:r>
            <a:endParaRPr lang="en-CA" sz="1050" dirty="0">
              <a:solidFill>
                <a:srgbClr val="666666"/>
              </a:solidFill>
              <a:latin typeface="Arial" panose="020B0604020202020204" pitchFamily="34" charset="0"/>
            </a:endParaRPr>
          </a:p>
        </p:txBody>
      </p:sp>
      <p:sp>
        <p:nvSpPr>
          <p:cNvPr id="3" name="Title 2">
            <a:extLst>
              <a:ext uri="{FF2B5EF4-FFF2-40B4-BE49-F238E27FC236}">
                <a16:creationId xmlns:a16="http://schemas.microsoft.com/office/drawing/2014/main" id="{9AF2F474-2088-F523-06CC-BA6F1342BA65}"/>
              </a:ext>
            </a:extLst>
          </p:cNvPr>
          <p:cNvSpPr>
            <a:spLocks noGrp="1"/>
          </p:cNvSpPr>
          <p:nvPr>
            <p:ph type="title"/>
          </p:nvPr>
        </p:nvSpPr>
        <p:spPr/>
        <p:txBody>
          <a:bodyPr/>
          <a:lstStyle/>
          <a:p>
            <a:r>
              <a:rPr lang="en-US" dirty="0"/>
              <a:t>References</a:t>
            </a:r>
          </a:p>
        </p:txBody>
      </p:sp>
      <p:pic>
        <p:nvPicPr>
          <p:cNvPr id="4" name="Audio 3">
            <a:hlinkClick r:id="" action="ppaction://media"/>
            <a:extLst>
              <a:ext uri="{FF2B5EF4-FFF2-40B4-BE49-F238E27FC236}">
                <a16:creationId xmlns:a16="http://schemas.microsoft.com/office/drawing/2014/main" id="{6E10E277-AEAD-9510-0538-F2027F74C1A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857090963"/>
      </p:ext>
    </p:extLst>
  </p:cSld>
  <p:clrMapOvr>
    <a:masterClrMapping/>
  </p:clrMapOvr>
  <mc:AlternateContent xmlns:mc="http://schemas.openxmlformats.org/markup-compatibility/2006">
    <mc:Choice xmlns:p14="http://schemas.microsoft.com/office/powerpoint/2010/main" Requires="p14">
      <p:transition spd="slow" p14:dur="2000" advTm="2741"/>
    </mc:Choice>
    <mc:Fallback>
      <p:transition spd="slow" advTm="2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udio 1">
            <a:hlinkClick r:id="" action="ppaction://media"/>
            <a:extLst>
              <a:ext uri="{FF2B5EF4-FFF2-40B4-BE49-F238E27FC236}">
                <a16:creationId xmlns:a16="http://schemas.microsoft.com/office/drawing/2014/main" id="{619CC964-1E21-DBB2-37F3-20C53D315F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522"/>
    </mc:Choice>
    <mc:Fallback>
      <p:transition spd="slow" advTm="12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DFB1AFB6-4217-580B-2B1A-66F770D91B25}"/>
              </a:ext>
            </a:extLst>
          </p:cNvPr>
          <p:cNvSpPr txBox="1">
            <a:spLocks/>
          </p:cNvSpPr>
          <p:nvPr/>
        </p:nvSpPr>
        <p:spPr>
          <a:xfrm>
            <a:off x="428050" y="1058110"/>
            <a:ext cx="7661438" cy="3697288"/>
          </a:xfrm>
          <a:prstGeom prst="rect">
            <a:avLst/>
          </a:prstGeom>
        </p:spPr>
        <p:txBody>
          <a:bodyPr vert="horz" lIns="0" tIns="0" rIns="0" bIns="0"/>
          <a:lstStyle>
            <a:lvl1pPr marL="0" indent="0" algn="l" defTabSz="457200" rtl="0" eaLnBrk="0" fontAlgn="base" hangingPunct="0">
              <a:lnSpc>
                <a:spcPct val="130000"/>
              </a:lnSpc>
              <a:spcBef>
                <a:spcPts val="0"/>
              </a:spcBef>
              <a:spcAft>
                <a:spcPct val="0"/>
              </a:spcAft>
              <a:buFontTx/>
              <a:buNone/>
              <a:defRPr sz="1500" kern="1200">
                <a:solidFill>
                  <a:schemeClr val="tx1"/>
                </a:solidFill>
                <a:latin typeface="Arial"/>
                <a:ea typeface="MS PGothic" panose="020B0600070205080204" pitchFamily="34" charset="-128"/>
                <a:cs typeface="Arial"/>
              </a:defRPr>
            </a:lvl1pPr>
            <a:lvl2pPr marL="0" indent="-180000" algn="l" defTabSz="457200" rtl="0" eaLnBrk="0" fontAlgn="base" hangingPunct="0">
              <a:lnSpc>
                <a:spcPct val="130000"/>
              </a:lnSpc>
              <a:spcBef>
                <a:spcPts val="0"/>
              </a:spcBef>
              <a:spcAft>
                <a:spcPct val="0"/>
              </a:spcAft>
              <a:buFont typeface="Arial"/>
              <a:buChar char="•"/>
              <a:defRPr sz="1500" kern="1200">
                <a:solidFill>
                  <a:schemeClr val="tx1"/>
                </a:solidFill>
                <a:latin typeface="Arial"/>
                <a:ea typeface="MS PGothic" panose="020B0600070205080204" pitchFamily="34" charset="-128"/>
                <a:cs typeface="Arial"/>
              </a:defRPr>
            </a:lvl2pPr>
            <a:lvl3pPr marL="540000" indent="-180000" algn="l" defTabSz="457200" rtl="0" eaLnBrk="0" fontAlgn="base" hangingPunct="0">
              <a:lnSpc>
                <a:spcPct val="130000"/>
              </a:lnSpc>
              <a:spcBef>
                <a:spcPts val="0"/>
              </a:spcBef>
              <a:spcAft>
                <a:spcPct val="0"/>
              </a:spcAft>
              <a:buFont typeface="Arial" panose="020B0604020202020204" pitchFamily="34" charset="0"/>
              <a:buChar char="•"/>
              <a:defRPr sz="1500" b="0" i="0" kern="1200">
                <a:solidFill>
                  <a:schemeClr val="tx1"/>
                </a:solidFill>
                <a:latin typeface="Arial"/>
                <a:ea typeface="MS PGothic" panose="020B0600070205080204" pitchFamily="34" charset="-128"/>
                <a:cs typeface="Arial"/>
              </a:defRPr>
            </a:lvl3pPr>
            <a:lvl4pPr marL="900000" indent="-180000" algn="l" defTabSz="457200" rtl="0" eaLnBrk="0" fontAlgn="base" hangingPunct="0">
              <a:lnSpc>
                <a:spcPct val="130000"/>
              </a:lnSpc>
              <a:spcBef>
                <a:spcPts val="0"/>
              </a:spcBef>
              <a:spcAft>
                <a:spcPct val="0"/>
              </a:spcAft>
              <a:buFont typeface="Arial"/>
              <a:buChar char="•"/>
              <a:defRPr sz="1500" b="0" i="0" kern="1200">
                <a:solidFill>
                  <a:schemeClr val="tx1"/>
                </a:solidFill>
                <a:latin typeface="Arial"/>
                <a:ea typeface="MS PGothic" panose="020B0600070205080204" pitchFamily="34" charset="-128"/>
                <a:cs typeface="Arial"/>
              </a:defRPr>
            </a:lvl4pPr>
            <a:lvl5pPr marL="1260000" indent="-180000" algn="l" defTabSz="457200" rtl="0" eaLnBrk="0" fontAlgn="base" hangingPunct="0">
              <a:lnSpc>
                <a:spcPct val="130000"/>
              </a:lnSpc>
              <a:spcBef>
                <a:spcPts val="0"/>
              </a:spcBef>
              <a:spcAft>
                <a:spcPct val="0"/>
              </a:spcAft>
              <a:buFont typeface="Arial"/>
              <a:buChar char="•"/>
              <a:defRPr sz="1500" b="0" i="0" kern="1200">
                <a:solidFill>
                  <a:schemeClr val="tx1"/>
                </a:solidFill>
                <a:latin typeface="Arial"/>
                <a:ea typeface="MS PGothic" panose="020B0600070205080204"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CA" altLang="en-US" b="1" dirty="0"/>
              <a:t>Introduction</a:t>
            </a:r>
            <a:endParaRPr lang="en-CA" altLang="en-US" dirty="0"/>
          </a:p>
          <a:p>
            <a:pPr marL="285750" indent="-285750">
              <a:buFont typeface="Arial" panose="020B0604020202020204" pitchFamily="34" charset="0"/>
              <a:buChar char="•"/>
            </a:pPr>
            <a:r>
              <a:rPr lang="en-CA" altLang="en-US" b="1" dirty="0"/>
              <a:t>Motivation</a:t>
            </a:r>
          </a:p>
          <a:p>
            <a:pPr marL="285750" indent="-285750">
              <a:buFont typeface="Arial" panose="020B0604020202020204" pitchFamily="34" charset="0"/>
              <a:buChar char="•"/>
            </a:pPr>
            <a:r>
              <a:rPr lang="en-CA" altLang="en-US" b="1" dirty="0"/>
              <a:t>Goals</a:t>
            </a:r>
          </a:p>
          <a:p>
            <a:pPr marL="285750" indent="-285750">
              <a:buFont typeface="Arial" panose="020B0604020202020204" pitchFamily="34" charset="0"/>
              <a:buChar char="•"/>
            </a:pPr>
            <a:r>
              <a:rPr lang="en-CA" altLang="en-US" b="1" dirty="0"/>
              <a:t>Dataset</a:t>
            </a:r>
          </a:p>
          <a:p>
            <a:pPr marL="285750" indent="-285750">
              <a:buFont typeface="Arial" panose="020B0604020202020204" pitchFamily="34" charset="0"/>
              <a:buChar char="•"/>
            </a:pPr>
            <a:r>
              <a:rPr lang="en-CA" altLang="en-US" b="1" dirty="0"/>
              <a:t>Approach</a:t>
            </a:r>
          </a:p>
          <a:p>
            <a:pPr marL="285750" indent="-285750">
              <a:buFont typeface="Arial" panose="020B0604020202020204" pitchFamily="34" charset="0"/>
              <a:buChar char="•"/>
            </a:pPr>
            <a:r>
              <a:rPr lang="en-CA" altLang="en-US" b="1" dirty="0"/>
              <a:t>Results</a:t>
            </a:r>
          </a:p>
          <a:p>
            <a:pPr marL="285750" indent="-285750">
              <a:buFont typeface="Arial" panose="020B0604020202020204" pitchFamily="34" charset="0"/>
              <a:buChar char="•"/>
            </a:pPr>
            <a:r>
              <a:rPr lang="en-CA" altLang="en-US" b="1" dirty="0"/>
              <a:t>Comparisons</a:t>
            </a:r>
          </a:p>
          <a:p>
            <a:pPr marL="285750" indent="-285750">
              <a:buFont typeface="Arial" panose="020B0604020202020204" pitchFamily="34" charset="0"/>
              <a:buChar char="•"/>
            </a:pPr>
            <a:r>
              <a:rPr lang="en-CA" altLang="en-US" b="1" dirty="0"/>
              <a:t>Conclusion</a:t>
            </a:r>
          </a:p>
          <a:p>
            <a:pPr marL="285750" indent="-285750">
              <a:buFont typeface="Arial" panose="020B0604020202020204" pitchFamily="34" charset="0"/>
              <a:buChar char="•"/>
            </a:pPr>
            <a:endParaRPr lang="en-CA" altLang="en-US" b="1" dirty="0"/>
          </a:p>
          <a:p>
            <a:endParaRPr lang="en-CA" altLang="en-US" dirty="0"/>
          </a:p>
          <a:p>
            <a:endParaRPr lang="en-CA" altLang="en-US" dirty="0"/>
          </a:p>
        </p:txBody>
      </p:sp>
      <p:sp>
        <p:nvSpPr>
          <p:cNvPr id="3" name="Title 2">
            <a:extLst>
              <a:ext uri="{FF2B5EF4-FFF2-40B4-BE49-F238E27FC236}">
                <a16:creationId xmlns:a16="http://schemas.microsoft.com/office/drawing/2014/main" id="{9C3E4FCC-0621-95D4-CD7F-9B10330867D2}"/>
              </a:ext>
            </a:extLst>
          </p:cNvPr>
          <p:cNvSpPr>
            <a:spLocks noGrp="1"/>
          </p:cNvSpPr>
          <p:nvPr>
            <p:ph type="title"/>
          </p:nvPr>
        </p:nvSpPr>
        <p:spPr/>
        <p:txBody>
          <a:bodyPr/>
          <a:lstStyle/>
          <a:p>
            <a:r>
              <a:rPr lang="en-US" dirty="0"/>
              <a:t>Contents</a:t>
            </a:r>
          </a:p>
        </p:txBody>
      </p:sp>
      <p:pic>
        <p:nvPicPr>
          <p:cNvPr id="4" name="Audio 3">
            <a:hlinkClick r:id="" action="ppaction://media"/>
            <a:extLst>
              <a:ext uri="{FF2B5EF4-FFF2-40B4-BE49-F238E27FC236}">
                <a16:creationId xmlns:a16="http://schemas.microsoft.com/office/drawing/2014/main" id="{00C4D35A-2FEB-5E3D-2644-45092BBB49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1047892432"/>
      </p:ext>
    </p:extLst>
  </p:cSld>
  <p:clrMapOvr>
    <a:masterClrMapping/>
  </p:clrMapOvr>
  <mc:AlternateContent xmlns:mc="http://schemas.openxmlformats.org/markup-compatibility/2006">
    <mc:Choice xmlns:p14="http://schemas.microsoft.com/office/powerpoint/2010/main" Requires="p14">
      <p:transition spd="slow" p14:dur="2000" advTm="40128"/>
    </mc:Choice>
    <mc:Fallback>
      <p:transition spd="slow" advTm="40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1E6C43-B6C2-C813-4003-554AC6530C04}"/>
              </a:ext>
            </a:extLst>
          </p:cNvPr>
          <p:cNvSpPr>
            <a:spLocks noGrp="1"/>
          </p:cNvSpPr>
          <p:nvPr>
            <p:ph type="body" sz="quarter" idx="13"/>
          </p:nvPr>
        </p:nvSpPr>
        <p:spPr/>
        <p:txBody>
          <a:bodyPr/>
          <a:lstStyle/>
          <a:p>
            <a:pPr marL="285750" indent="-285750">
              <a:buFont typeface="Arial" panose="020B0604020202020204" pitchFamily="34" charset="0"/>
              <a:buChar char="•"/>
            </a:pPr>
            <a:r>
              <a:rPr lang="en-US" dirty="0" err="1"/>
              <a:t>Github</a:t>
            </a:r>
            <a:r>
              <a:rPr lang="en-US" dirty="0"/>
              <a:t> Issue Tracking system</a:t>
            </a:r>
          </a:p>
          <a:p>
            <a:pPr marL="285750" indent="-285750">
              <a:buFont typeface="Arial" panose="020B0604020202020204" pitchFamily="34" charset="0"/>
              <a:buChar char="•"/>
            </a:pPr>
            <a:r>
              <a:rPr lang="en-US" dirty="0"/>
              <a:t>Issue management</a:t>
            </a:r>
          </a:p>
          <a:p>
            <a:pPr marL="285750" indent="-285750">
              <a:buFont typeface="Arial" panose="020B0604020202020204" pitchFamily="34" charset="0"/>
              <a:buChar char="•"/>
            </a:pPr>
            <a:r>
              <a:rPr lang="en-US" dirty="0" err="1"/>
              <a:t>Github</a:t>
            </a:r>
            <a:r>
              <a:rPr lang="en-US" dirty="0"/>
              <a:t> Labels – Objective and Priority</a:t>
            </a:r>
          </a:p>
          <a:p>
            <a:pPr marL="285750" indent="-285750">
              <a:buFont typeface="Arial" panose="020B0604020202020204" pitchFamily="34" charset="0"/>
              <a:buChar char="•"/>
            </a:pPr>
            <a:r>
              <a:rPr lang="en-US" dirty="0"/>
              <a:t>Automatic Issue Labelling system</a:t>
            </a:r>
          </a:p>
        </p:txBody>
      </p:sp>
      <p:sp>
        <p:nvSpPr>
          <p:cNvPr id="3" name="Title 2">
            <a:extLst>
              <a:ext uri="{FF2B5EF4-FFF2-40B4-BE49-F238E27FC236}">
                <a16:creationId xmlns:a16="http://schemas.microsoft.com/office/drawing/2014/main" id="{9A5BC270-C7DB-87BE-161C-E8DB76833252}"/>
              </a:ext>
            </a:extLst>
          </p:cNvPr>
          <p:cNvSpPr>
            <a:spLocks noGrp="1"/>
          </p:cNvSpPr>
          <p:nvPr>
            <p:ph type="title"/>
          </p:nvPr>
        </p:nvSpPr>
        <p:spPr>
          <a:xfrm>
            <a:off x="438954" y="482815"/>
            <a:ext cx="7886700" cy="451716"/>
          </a:xfrm>
        </p:spPr>
        <p:txBody>
          <a:bodyPr/>
          <a:lstStyle/>
          <a:p>
            <a:r>
              <a:rPr lang="en-US" dirty="0"/>
              <a:t>Introduction</a:t>
            </a:r>
          </a:p>
        </p:txBody>
      </p:sp>
      <p:sp>
        <p:nvSpPr>
          <p:cNvPr id="8" name="TextBox 7">
            <a:extLst>
              <a:ext uri="{FF2B5EF4-FFF2-40B4-BE49-F238E27FC236}">
                <a16:creationId xmlns:a16="http://schemas.microsoft.com/office/drawing/2014/main" id="{1A1550D3-8BFD-E141-454A-9970ABAC8AFA}"/>
              </a:ext>
            </a:extLst>
          </p:cNvPr>
          <p:cNvSpPr txBox="1"/>
          <p:nvPr/>
        </p:nvSpPr>
        <p:spPr>
          <a:xfrm>
            <a:off x="4004603" y="3986464"/>
            <a:ext cx="4279116" cy="27699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1200" dirty="0"/>
              <a:t>Figure 1: </a:t>
            </a:r>
            <a:r>
              <a:rPr lang="en-CA" sz="1200" dirty="0"/>
              <a:t>Bug sample from </a:t>
            </a:r>
            <a:r>
              <a:rPr lang="en-CA" sz="1200" dirty="0" err="1"/>
              <a:t>Github</a:t>
            </a:r>
            <a:r>
              <a:rPr lang="en-CA" sz="1200" dirty="0"/>
              <a:t>. [1]</a:t>
            </a:r>
            <a:endParaRPr lang="en-US" sz="1200" dirty="0"/>
          </a:p>
        </p:txBody>
      </p:sp>
      <p:pic>
        <p:nvPicPr>
          <p:cNvPr id="5" name="Picture 4" descr="A screenshot of a computer&#10;&#10;Description automatically generated">
            <a:extLst>
              <a:ext uri="{FF2B5EF4-FFF2-40B4-BE49-F238E27FC236}">
                <a16:creationId xmlns:a16="http://schemas.microsoft.com/office/drawing/2014/main" id="{57662700-D698-BCD8-BDF9-948388A8288E}"/>
              </a:ext>
            </a:extLst>
          </p:cNvPr>
          <p:cNvPicPr>
            <a:picLocks noChangeAspect="1"/>
          </p:cNvPicPr>
          <p:nvPr/>
        </p:nvPicPr>
        <p:blipFill>
          <a:blip r:embed="rId5"/>
          <a:stretch>
            <a:fillRect/>
          </a:stretch>
        </p:blipFill>
        <p:spPr>
          <a:xfrm>
            <a:off x="4001415" y="1131888"/>
            <a:ext cx="4076700" cy="2705100"/>
          </a:xfrm>
          <a:prstGeom prst="rect">
            <a:avLst/>
          </a:prstGeom>
        </p:spPr>
      </p:pic>
      <p:pic>
        <p:nvPicPr>
          <p:cNvPr id="4" name="Audio 3">
            <a:hlinkClick r:id="" action="ppaction://media"/>
            <a:extLst>
              <a:ext uri="{FF2B5EF4-FFF2-40B4-BE49-F238E27FC236}">
                <a16:creationId xmlns:a16="http://schemas.microsoft.com/office/drawing/2014/main" id="{E71757D8-6678-A58B-09A0-1835C282AFF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043816354"/>
      </p:ext>
    </p:extLst>
  </p:cSld>
  <p:clrMapOvr>
    <a:masterClrMapping/>
  </p:clrMapOvr>
  <mc:AlternateContent xmlns:mc="http://schemas.openxmlformats.org/markup-compatibility/2006">
    <mc:Choice xmlns:p14="http://schemas.microsoft.com/office/powerpoint/2010/main" Requires="p14">
      <p:transition spd="slow" p14:dur="2000" advTm="105269"/>
    </mc:Choice>
    <mc:Fallback>
      <p:transition spd="slow" advTm="105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4"/>
                </p:tgtEl>
              </p:cMediaNode>
            </p:audio>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8E868B-C178-E1DF-2E10-A94216689779}"/>
              </a:ext>
            </a:extLst>
          </p:cNvPr>
          <p:cNvSpPr>
            <a:spLocks noGrp="1"/>
          </p:cNvSpPr>
          <p:nvPr>
            <p:ph type="body" sz="quarter" idx="13"/>
          </p:nvPr>
        </p:nvSpPr>
        <p:spPr>
          <a:xfrm>
            <a:off x="438954" y="1131888"/>
            <a:ext cx="4349070" cy="3697288"/>
          </a:xfrm>
        </p:spPr>
        <p:txBody>
          <a:bodyPr/>
          <a:lstStyle/>
          <a:p>
            <a:pPr marL="285750" indent="-285750">
              <a:buFont typeface="Arial" panose="020B0604020202020204" pitchFamily="34" charset="0"/>
              <a:buChar char="•"/>
            </a:pPr>
            <a:r>
              <a:rPr lang="en-US" sz="2000" dirty="0"/>
              <a:t>3% repos have labeled issues out of 3 million repos [2]</a:t>
            </a:r>
          </a:p>
          <a:p>
            <a:pPr marL="285750" indent="-285750">
              <a:buFont typeface="Arial" panose="020B0604020202020204" pitchFamily="34" charset="0"/>
              <a:buChar char="•"/>
            </a:pPr>
            <a:r>
              <a:rPr lang="en-US" sz="2000" dirty="0"/>
              <a:t>Engagement rate in high correlation with number of labeled issues  </a:t>
            </a:r>
          </a:p>
        </p:txBody>
      </p:sp>
      <p:sp>
        <p:nvSpPr>
          <p:cNvPr id="3" name="Title 2">
            <a:extLst>
              <a:ext uri="{FF2B5EF4-FFF2-40B4-BE49-F238E27FC236}">
                <a16:creationId xmlns:a16="http://schemas.microsoft.com/office/drawing/2014/main" id="{884F46F9-0F1A-0242-58D5-0D62FB14FB3E}"/>
              </a:ext>
            </a:extLst>
          </p:cNvPr>
          <p:cNvSpPr>
            <a:spLocks noGrp="1"/>
          </p:cNvSpPr>
          <p:nvPr>
            <p:ph type="title"/>
          </p:nvPr>
        </p:nvSpPr>
        <p:spPr/>
        <p:txBody>
          <a:bodyPr/>
          <a:lstStyle/>
          <a:p>
            <a:r>
              <a:rPr lang="en-US" sz="2800" dirty="0"/>
              <a:t>Motivation</a:t>
            </a:r>
            <a:endParaRPr lang="en-US" dirty="0"/>
          </a:p>
        </p:txBody>
      </p:sp>
      <p:sp>
        <p:nvSpPr>
          <p:cNvPr id="4" name="TextBox 3">
            <a:extLst>
              <a:ext uri="{FF2B5EF4-FFF2-40B4-BE49-F238E27FC236}">
                <a16:creationId xmlns:a16="http://schemas.microsoft.com/office/drawing/2014/main" id="{C064D907-FCEE-4F8A-FE02-974A1D688EB3}"/>
              </a:ext>
            </a:extLst>
          </p:cNvPr>
          <p:cNvSpPr txBox="1"/>
          <p:nvPr/>
        </p:nvSpPr>
        <p:spPr>
          <a:xfrm>
            <a:off x="5508104" y="3651870"/>
            <a:ext cx="2549096" cy="461665"/>
          </a:xfrm>
          <a:prstGeom prst="rect">
            <a:avLst/>
          </a:prstGeom>
          <a:noFill/>
        </p:spPr>
        <p:txBody>
          <a:bodyPr wrap="none" rtlCol="0">
            <a:spAutoFit/>
          </a:bodyPr>
          <a:lstStyle/>
          <a:p>
            <a:r>
              <a:rPr lang="en-US" dirty="0"/>
              <a:t>Unlabeled Issues</a:t>
            </a:r>
          </a:p>
        </p:txBody>
      </p:sp>
      <p:pic>
        <p:nvPicPr>
          <p:cNvPr id="1028" name="Picture 4" descr="Bug - Free animals icons">
            <a:extLst>
              <a:ext uri="{FF2B5EF4-FFF2-40B4-BE49-F238E27FC236}">
                <a16:creationId xmlns:a16="http://schemas.microsoft.com/office/drawing/2014/main" id="{A9CB82C8-EDF0-9E9C-0B63-3669681D0C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6135" y="910965"/>
            <a:ext cx="1732331" cy="17323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range question mark icon - Free orange question mark icons">
            <a:extLst>
              <a:ext uri="{FF2B5EF4-FFF2-40B4-BE49-F238E27FC236}">
                <a16:creationId xmlns:a16="http://schemas.microsoft.com/office/drawing/2014/main" id="{6049C3F5-6E10-E4D9-561B-CE107719F8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0192" y="2658278"/>
            <a:ext cx="695237" cy="695237"/>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37921B0A-8383-9C76-EFB0-47B867C41E5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188834562"/>
      </p:ext>
    </p:extLst>
  </p:cSld>
  <p:clrMapOvr>
    <a:masterClrMapping/>
  </p:clrMapOvr>
  <mc:AlternateContent xmlns:mc="http://schemas.openxmlformats.org/markup-compatibility/2006">
    <mc:Choice xmlns:p14="http://schemas.microsoft.com/office/powerpoint/2010/main" Requires="p14">
      <p:transition spd="slow" p14:dur="2000" advTm="26837"/>
    </mc:Choice>
    <mc:Fallback>
      <p:transition spd="slow" advTm="26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ug, classification, hierarchy, virus icon - Download on Iconfinder">
            <a:extLst>
              <a:ext uri="{FF2B5EF4-FFF2-40B4-BE49-F238E27FC236}">
                <a16:creationId xmlns:a16="http://schemas.microsoft.com/office/drawing/2014/main" id="{2C3251FF-984E-1CD3-D60F-584699F74A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1048714"/>
            <a:ext cx="2590783" cy="2590783"/>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D68E868B-C178-E1DF-2E10-A94216689779}"/>
              </a:ext>
            </a:extLst>
          </p:cNvPr>
          <p:cNvSpPr>
            <a:spLocks noGrp="1"/>
          </p:cNvSpPr>
          <p:nvPr>
            <p:ph type="body" sz="quarter" idx="13"/>
          </p:nvPr>
        </p:nvSpPr>
        <p:spPr>
          <a:xfrm>
            <a:off x="3673407" y="1275606"/>
            <a:ext cx="4536503" cy="3697288"/>
          </a:xfrm>
        </p:spPr>
        <p:txBody>
          <a:bodyPr/>
          <a:lstStyle/>
          <a:p>
            <a:pPr marL="285750" indent="-285750">
              <a:buFont typeface="Arial" panose="020B0604020202020204" pitchFamily="34" charset="0"/>
              <a:buChar char="•"/>
            </a:pPr>
            <a:r>
              <a:rPr lang="en-US" sz="2400" dirty="0"/>
              <a:t>34% bugs are misclassified [3]</a:t>
            </a:r>
          </a:p>
          <a:p>
            <a:pPr marL="285750" indent="-285750">
              <a:buFont typeface="Arial" panose="020B0604020202020204" pitchFamily="34" charset="0"/>
              <a:buChar char="•"/>
            </a:pPr>
            <a:r>
              <a:rPr lang="en-US" sz="2400" dirty="0"/>
              <a:t>Longer time taken to resolve issues</a:t>
            </a:r>
          </a:p>
        </p:txBody>
      </p:sp>
      <p:sp>
        <p:nvSpPr>
          <p:cNvPr id="3" name="Title 2">
            <a:extLst>
              <a:ext uri="{FF2B5EF4-FFF2-40B4-BE49-F238E27FC236}">
                <a16:creationId xmlns:a16="http://schemas.microsoft.com/office/drawing/2014/main" id="{884F46F9-0F1A-0242-58D5-0D62FB14FB3E}"/>
              </a:ext>
            </a:extLst>
          </p:cNvPr>
          <p:cNvSpPr>
            <a:spLocks noGrp="1"/>
          </p:cNvSpPr>
          <p:nvPr>
            <p:ph type="title"/>
          </p:nvPr>
        </p:nvSpPr>
        <p:spPr/>
        <p:txBody>
          <a:bodyPr/>
          <a:lstStyle/>
          <a:p>
            <a:r>
              <a:rPr lang="en-US" sz="2800" dirty="0"/>
              <a:t>Motivation</a:t>
            </a:r>
            <a:endParaRPr lang="en-US" dirty="0"/>
          </a:p>
        </p:txBody>
      </p:sp>
      <p:pic>
        <p:nvPicPr>
          <p:cNvPr id="3076" name="Picture 4" descr="How Much of Debugging Software Is a Tester's Responsibility? | StickyMinds">
            <a:extLst>
              <a:ext uri="{FF2B5EF4-FFF2-40B4-BE49-F238E27FC236}">
                <a16:creationId xmlns:a16="http://schemas.microsoft.com/office/drawing/2014/main" id="{6996A8F1-ADF4-206D-CD62-B26DEB775A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752" y="2741253"/>
            <a:ext cx="862591" cy="8625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FC432DA-005A-31FA-994F-FEB0B9B680E4}"/>
              </a:ext>
            </a:extLst>
          </p:cNvPr>
          <p:cNvSpPr txBox="1"/>
          <p:nvPr/>
        </p:nvSpPr>
        <p:spPr>
          <a:xfrm>
            <a:off x="511957" y="3863953"/>
            <a:ext cx="3044423" cy="461665"/>
          </a:xfrm>
          <a:prstGeom prst="rect">
            <a:avLst/>
          </a:prstGeom>
          <a:noFill/>
        </p:spPr>
        <p:txBody>
          <a:bodyPr wrap="none" rtlCol="0">
            <a:spAutoFit/>
          </a:bodyPr>
          <a:lstStyle/>
          <a:p>
            <a:r>
              <a:rPr lang="en-US" dirty="0"/>
              <a:t>Bug Misclassification</a:t>
            </a:r>
          </a:p>
        </p:txBody>
      </p:sp>
      <p:pic>
        <p:nvPicPr>
          <p:cNvPr id="4" name="Audio 3">
            <a:hlinkClick r:id="" action="ppaction://media"/>
            <a:extLst>
              <a:ext uri="{FF2B5EF4-FFF2-40B4-BE49-F238E27FC236}">
                <a16:creationId xmlns:a16="http://schemas.microsoft.com/office/drawing/2014/main" id="{040B7CBE-31A0-0D65-B629-8507C853C67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562852133"/>
      </p:ext>
    </p:extLst>
  </p:cSld>
  <p:clrMapOvr>
    <a:masterClrMapping/>
  </p:clrMapOvr>
  <mc:AlternateContent xmlns:mc="http://schemas.openxmlformats.org/markup-compatibility/2006">
    <mc:Choice xmlns:p14="http://schemas.microsoft.com/office/powerpoint/2010/main" Requires="p14">
      <p:transition spd="slow" p14:dur="2000" advTm="25461"/>
    </mc:Choice>
    <mc:Fallback>
      <p:transition spd="slow" advTm="25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106A34-F507-B466-5F76-D7630E322CB9}"/>
              </a:ext>
            </a:extLst>
          </p:cNvPr>
          <p:cNvSpPr>
            <a:spLocks noGrp="1"/>
          </p:cNvSpPr>
          <p:nvPr>
            <p:ph type="body" sz="quarter" idx="13"/>
          </p:nvPr>
        </p:nvSpPr>
        <p:spPr/>
        <p:txBody>
          <a:bodyPr/>
          <a:lstStyle/>
          <a:p>
            <a:endParaRPr lang="en-US" dirty="0"/>
          </a:p>
        </p:txBody>
      </p:sp>
      <p:sp>
        <p:nvSpPr>
          <p:cNvPr id="3" name="Title 2">
            <a:extLst>
              <a:ext uri="{FF2B5EF4-FFF2-40B4-BE49-F238E27FC236}">
                <a16:creationId xmlns:a16="http://schemas.microsoft.com/office/drawing/2014/main" id="{3A1FC441-BB6F-096C-86D2-393164C0FABA}"/>
              </a:ext>
            </a:extLst>
          </p:cNvPr>
          <p:cNvSpPr>
            <a:spLocks noGrp="1"/>
          </p:cNvSpPr>
          <p:nvPr>
            <p:ph type="title"/>
          </p:nvPr>
        </p:nvSpPr>
        <p:spPr/>
        <p:txBody>
          <a:bodyPr/>
          <a:lstStyle/>
          <a:p>
            <a:r>
              <a:rPr lang="en-US" sz="3200" dirty="0"/>
              <a:t>Goals</a:t>
            </a:r>
            <a:endParaRPr lang="en-US" dirty="0"/>
          </a:p>
        </p:txBody>
      </p:sp>
      <p:pic>
        <p:nvPicPr>
          <p:cNvPr id="5" name="Picture 4" descr="Icon&#10;&#10;Description automatically generated">
            <a:extLst>
              <a:ext uri="{FF2B5EF4-FFF2-40B4-BE49-F238E27FC236}">
                <a16:creationId xmlns:a16="http://schemas.microsoft.com/office/drawing/2014/main" id="{EF5FE9D1-D6D7-235D-DD92-2F9AB9D82FAB}"/>
              </a:ext>
            </a:extLst>
          </p:cNvPr>
          <p:cNvPicPr>
            <a:picLocks noChangeAspect="1"/>
          </p:cNvPicPr>
          <p:nvPr/>
        </p:nvPicPr>
        <p:blipFill>
          <a:blip r:embed="rId5"/>
          <a:stretch>
            <a:fillRect/>
          </a:stretch>
        </p:blipFill>
        <p:spPr>
          <a:xfrm rot="16200000">
            <a:off x="3144943" y="399818"/>
            <a:ext cx="2702411" cy="1970932"/>
          </a:xfrm>
          <a:prstGeom prst="rect">
            <a:avLst/>
          </a:prstGeom>
        </p:spPr>
      </p:pic>
      <p:sp>
        <p:nvSpPr>
          <p:cNvPr id="8" name="TextBox 7">
            <a:extLst>
              <a:ext uri="{FF2B5EF4-FFF2-40B4-BE49-F238E27FC236}">
                <a16:creationId xmlns:a16="http://schemas.microsoft.com/office/drawing/2014/main" id="{3C3CB699-FA4B-D0B5-4048-58C4E25F1B08}"/>
              </a:ext>
            </a:extLst>
          </p:cNvPr>
          <p:cNvSpPr txBox="1"/>
          <p:nvPr/>
        </p:nvSpPr>
        <p:spPr>
          <a:xfrm>
            <a:off x="5354806" y="3824477"/>
            <a:ext cx="2700912" cy="707886"/>
          </a:xfrm>
          <a:prstGeom prst="rect">
            <a:avLst/>
          </a:prstGeom>
          <a:noFill/>
        </p:spPr>
        <p:txBody>
          <a:bodyPr wrap="square" rtlCol="0">
            <a:spAutoFit/>
          </a:bodyPr>
          <a:lstStyle/>
          <a:p>
            <a:pPr algn="ctr"/>
            <a:r>
              <a:rPr lang="en-US" sz="2000" dirty="0"/>
              <a:t>Issue Classification : Priority</a:t>
            </a:r>
          </a:p>
        </p:txBody>
      </p:sp>
      <p:sp>
        <p:nvSpPr>
          <p:cNvPr id="15" name="TextBox 14">
            <a:extLst>
              <a:ext uri="{FF2B5EF4-FFF2-40B4-BE49-F238E27FC236}">
                <a16:creationId xmlns:a16="http://schemas.microsoft.com/office/drawing/2014/main" id="{D17AE4AE-7FDC-42BE-5F83-7570060768E2}"/>
              </a:ext>
            </a:extLst>
          </p:cNvPr>
          <p:cNvSpPr txBox="1"/>
          <p:nvPr/>
        </p:nvSpPr>
        <p:spPr>
          <a:xfrm>
            <a:off x="162532" y="3874014"/>
            <a:ext cx="3429678" cy="1015663"/>
          </a:xfrm>
          <a:prstGeom prst="rect">
            <a:avLst/>
          </a:prstGeom>
          <a:noFill/>
        </p:spPr>
        <p:txBody>
          <a:bodyPr wrap="square" rtlCol="0">
            <a:spAutoFit/>
          </a:bodyPr>
          <a:lstStyle/>
          <a:p>
            <a:pPr algn="ctr"/>
            <a:r>
              <a:rPr lang="en-US" sz="2000" dirty="0"/>
              <a:t>Issue Classification : Objective</a:t>
            </a:r>
          </a:p>
          <a:p>
            <a:pPr algn="ctr"/>
            <a:endParaRPr lang="en-US" sz="2000" dirty="0"/>
          </a:p>
        </p:txBody>
      </p:sp>
      <p:pic>
        <p:nvPicPr>
          <p:cNvPr id="17" name="Picture 16" descr="A red triangle with white exclamation marks&#10;&#10;Description automatically generated">
            <a:extLst>
              <a:ext uri="{FF2B5EF4-FFF2-40B4-BE49-F238E27FC236}">
                <a16:creationId xmlns:a16="http://schemas.microsoft.com/office/drawing/2014/main" id="{A1EFC4F6-39F6-2102-EAAC-C1AF758E4F8B}"/>
              </a:ext>
            </a:extLst>
          </p:cNvPr>
          <p:cNvPicPr>
            <a:picLocks noChangeAspect="1"/>
          </p:cNvPicPr>
          <p:nvPr/>
        </p:nvPicPr>
        <p:blipFill>
          <a:blip r:embed="rId6"/>
          <a:stretch>
            <a:fillRect/>
          </a:stretch>
        </p:blipFill>
        <p:spPr>
          <a:xfrm>
            <a:off x="5911179" y="1385284"/>
            <a:ext cx="1384299" cy="1316772"/>
          </a:xfrm>
          <a:prstGeom prst="rect">
            <a:avLst/>
          </a:prstGeom>
        </p:spPr>
      </p:pic>
      <p:pic>
        <p:nvPicPr>
          <p:cNvPr id="19" name="Picture 18" descr="A green triangle with a exclamation mark&#10;&#10;Description automatically generated">
            <a:extLst>
              <a:ext uri="{FF2B5EF4-FFF2-40B4-BE49-F238E27FC236}">
                <a16:creationId xmlns:a16="http://schemas.microsoft.com/office/drawing/2014/main" id="{2E770B6A-4A08-3EA9-A677-C91986876AAF}"/>
              </a:ext>
            </a:extLst>
          </p:cNvPr>
          <p:cNvPicPr>
            <a:picLocks noChangeAspect="1"/>
          </p:cNvPicPr>
          <p:nvPr/>
        </p:nvPicPr>
        <p:blipFill>
          <a:blip r:embed="rId7"/>
          <a:stretch>
            <a:fillRect/>
          </a:stretch>
        </p:blipFill>
        <p:spPr>
          <a:xfrm>
            <a:off x="5834529" y="2404643"/>
            <a:ext cx="1537597" cy="1316772"/>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492207FA-9273-D0D0-801F-6B5CFA94E8FB}"/>
              </a:ext>
            </a:extLst>
          </p:cNvPr>
          <p:cNvPicPr>
            <a:picLocks noChangeAspect="1"/>
          </p:cNvPicPr>
          <p:nvPr/>
        </p:nvPicPr>
        <p:blipFill>
          <a:blip r:embed="rId8"/>
          <a:stretch>
            <a:fillRect/>
          </a:stretch>
        </p:blipFill>
        <p:spPr>
          <a:xfrm>
            <a:off x="679925" y="1707654"/>
            <a:ext cx="2308650" cy="2032496"/>
          </a:xfrm>
          <a:prstGeom prst="rect">
            <a:avLst/>
          </a:prstGeom>
        </p:spPr>
      </p:pic>
      <p:pic>
        <p:nvPicPr>
          <p:cNvPr id="6" name="Audio 5">
            <a:hlinkClick r:id="" action="ppaction://media"/>
            <a:extLst>
              <a:ext uri="{FF2B5EF4-FFF2-40B4-BE49-F238E27FC236}">
                <a16:creationId xmlns:a16="http://schemas.microsoft.com/office/drawing/2014/main" id="{C123CF55-C6B7-D3C9-2A4A-318B098F1CF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3236953297"/>
      </p:ext>
    </p:extLst>
  </p:cSld>
  <p:clrMapOvr>
    <a:masterClrMapping/>
  </p:clrMapOvr>
  <mc:AlternateContent xmlns:mc="http://schemas.openxmlformats.org/markup-compatibility/2006">
    <mc:Choice xmlns:p14="http://schemas.microsoft.com/office/powerpoint/2010/main" Requires="p14">
      <p:transition spd="slow" p14:dur="2000" advTm="20010"/>
    </mc:Choice>
    <mc:Fallback>
      <p:transition spd="slow" advTm="20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BE61F4-E457-1CE9-3CCF-59F354E4D891}"/>
              </a:ext>
            </a:extLst>
          </p:cNvPr>
          <p:cNvSpPr>
            <a:spLocks noGrp="1"/>
          </p:cNvSpPr>
          <p:nvPr>
            <p:ph type="body" sz="quarter" idx="13"/>
          </p:nvPr>
        </p:nvSpPr>
        <p:spPr/>
        <p:txBody>
          <a:bodyPr/>
          <a:lstStyle/>
          <a:p>
            <a:r>
              <a:rPr lang="en-US" dirty="0"/>
              <a:t> </a:t>
            </a:r>
          </a:p>
        </p:txBody>
      </p:sp>
      <p:sp>
        <p:nvSpPr>
          <p:cNvPr id="3" name="Title 2">
            <a:extLst>
              <a:ext uri="{FF2B5EF4-FFF2-40B4-BE49-F238E27FC236}">
                <a16:creationId xmlns:a16="http://schemas.microsoft.com/office/drawing/2014/main" id="{5018B85C-5F87-1CF5-C2EA-2FCBA4F5C6F8}"/>
              </a:ext>
            </a:extLst>
          </p:cNvPr>
          <p:cNvSpPr>
            <a:spLocks noGrp="1"/>
          </p:cNvSpPr>
          <p:nvPr>
            <p:ph type="title"/>
          </p:nvPr>
        </p:nvSpPr>
        <p:spPr>
          <a:xfrm>
            <a:off x="628650" y="565987"/>
            <a:ext cx="7886700" cy="451716"/>
          </a:xfrm>
        </p:spPr>
        <p:txBody>
          <a:bodyPr/>
          <a:lstStyle/>
          <a:p>
            <a:r>
              <a:rPr lang="en-US" sz="2800" dirty="0"/>
              <a:t>Dataset</a:t>
            </a:r>
          </a:p>
        </p:txBody>
      </p:sp>
      <p:graphicFrame>
        <p:nvGraphicFramePr>
          <p:cNvPr id="5" name="Table 4">
            <a:extLst>
              <a:ext uri="{FF2B5EF4-FFF2-40B4-BE49-F238E27FC236}">
                <a16:creationId xmlns:a16="http://schemas.microsoft.com/office/drawing/2014/main" id="{6D680A69-B6C5-C417-DD5A-D48B94698CC5}"/>
              </a:ext>
            </a:extLst>
          </p:cNvPr>
          <p:cNvGraphicFramePr>
            <a:graphicFrameLocks noGrp="1"/>
          </p:cNvGraphicFramePr>
          <p:nvPr>
            <p:extLst>
              <p:ext uri="{D42A27DB-BD31-4B8C-83A1-F6EECF244321}">
                <p14:modId xmlns:p14="http://schemas.microsoft.com/office/powerpoint/2010/main" val="833547986"/>
              </p:ext>
            </p:extLst>
          </p:nvPr>
        </p:nvGraphicFramePr>
        <p:xfrm>
          <a:off x="1583668" y="1680398"/>
          <a:ext cx="5976663" cy="1833818"/>
        </p:xfrm>
        <a:graphic>
          <a:graphicData uri="http://schemas.openxmlformats.org/drawingml/2006/table">
            <a:tbl>
              <a:tblPr firstRow="1" bandRow="1">
                <a:tableStyleId>{5C22544A-7EE6-4342-B048-85BDC9FD1C3A}</a:tableStyleId>
              </a:tblPr>
              <a:tblGrid>
                <a:gridCol w="1992221">
                  <a:extLst>
                    <a:ext uri="{9D8B030D-6E8A-4147-A177-3AD203B41FA5}">
                      <a16:colId xmlns:a16="http://schemas.microsoft.com/office/drawing/2014/main" val="922552232"/>
                    </a:ext>
                  </a:extLst>
                </a:gridCol>
                <a:gridCol w="1992221">
                  <a:extLst>
                    <a:ext uri="{9D8B030D-6E8A-4147-A177-3AD203B41FA5}">
                      <a16:colId xmlns:a16="http://schemas.microsoft.com/office/drawing/2014/main" val="116695505"/>
                    </a:ext>
                  </a:extLst>
                </a:gridCol>
                <a:gridCol w="1992221">
                  <a:extLst>
                    <a:ext uri="{9D8B030D-6E8A-4147-A177-3AD203B41FA5}">
                      <a16:colId xmlns:a16="http://schemas.microsoft.com/office/drawing/2014/main" val="1965211611"/>
                    </a:ext>
                  </a:extLst>
                </a:gridCol>
              </a:tblGrid>
              <a:tr h="518864">
                <a:tc>
                  <a:txBody>
                    <a:bodyPr/>
                    <a:lstStyle/>
                    <a:p>
                      <a:r>
                        <a:rPr lang="en-US" sz="1400" dirty="0"/>
                        <a:t>Label</a:t>
                      </a:r>
                    </a:p>
                  </a:txBody>
                  <a:tcPr/>
                </a:tc>
                <a:tc>
                  <a:txBody>
                    <a:bodyPr/>
                    <a:lstStyle/>
                    <a:p>
                      <a:r>
                        <a:rPr lang="en-US" sz="1400" dirty="0"/>
                        <a:t>Repositories</a:t>
                      </a:r>
                    </a:p>
                  </a:txBody>
                  <a:tcPr/>
                </a:tc>
                <a:tc>
                  <a:txBody>
                    <a:bodyPr/>
                    <a:lstStyle/>
                    <a:p>
                      <a:r>
                        <a:rPr lang="en-US" sz="1400" dirty="0"/>
                        <a:t>Issues</a:t>
                      </a:r>
                    </a:p>
                  </a:txBody>
                  <a:tcPr/>
                </a:tc>
                <a:extLst>
                  <a:ext uri="{0D108BD9-81ED-4DB2-BD59-A6C34878D82A}">
                    <a16:rowId xmlns:a16="http://schemas.microsoft.com/office/drawing/2014/main" val="439375064"/>
                  </a:ext>
                </a:extLst>
              </a:tr>
              <a:tr h="657477">
                <a:tc>
                  <a:txBody>
                    <a:bodyPr/>
                    <a:lstStyle/>
                    <a:p>
                      <a:pPr algn="ctr"/>
                      <a:r>
                        <a:rPr lang="en-US" sz="1400" dirty="0"/>
                        <a:t>Objective Dataset</a:t>
                      </a:r>
                    </a:p>
                  </a:txBody>
                  <a:tcPr/>
                </a:tc>
                <a:tc>
                  <a:txBody>
                    <a:bodyPr/>
                    <a:lstStyle/>
                    <a:p>
                      <a:pPr algn="ctr"/>
                      <a:r>
                        <a:rPr lang="en-US" sz="1400" dirty="0"/>
                        <a:t>60,958</a:t>
                      </a:r>
                    </a:p>
                  </a:txBody>
                  <a:tcPr/>
                </a:tc>
                <a:tc>
                  <a:txBody>
                    <a:bodyPr/>
                    <a:lstStyle/>
                    <a:p>
                      <a:pPr algn="ctr"/>
                      <a:r>
                        <a:rPr lang="en-US" sz="1400" dirty="0"/>
                        <a:t>817,743</a:t>
                      </a:r>
                    </a:p>
                  </a:txBody>
                  <a:tcPr/>
                </a:tc>
                <a:extLst>
                  <a:ext uri="{0D108BD9-81ED-4DB2-BD59-A6C34878D82A}">
                    <a16:rowId xmlns:a16="http://schemas.microsoft.com/office/drawing/2014/main" val="1082420575"/>
                  </a:ext>
                </a:extLst>
              </a:tr>
              <a:tr h="657477">
                <a:tc>
                  <a:txBody>
                    <a:bodyPr/>
                    <a:lstStyle/>
                    <a:p>
                      <a:pPr algn="ctr"/>
                      <a:r>
                        <a:rPr lang="en-US" sz="1400" dirty="0"/>
                        <a:t>Priority Dataset</a:t>
                      </a:r>
                    </a:p>
                  </a:txBody>
                  <a:tcPr/>
                </a:tc>
                <a:tc>
                  <a:txBody>
                    <a:bodyPr/>
                    <a:lstStyle/>
                    <a:p>
                      <a:pPr algn="ctr"/>
                      <a:r>
                        <a:rPr lang="en-US" sz="1400" dirty="0"/>
                        <a:t>70</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82,719</a:t>
                      </a:r>
                    </a:p>
                  </a:txBody>
                  <a:tcPr/>
                </a:tc>
                <a:extLst>
                  <a:ext uri="{0D108BD9-81ED-4DB2-BD59-A6C34878D82A}">
                    <a16:rowId xmlns:a16="http://schemas.microsoft.com/office/drawing/2014/main" val="1230575338"/>
                  </a:ext>
                </a:extLst>
              </a:tr>
            </a:tbl>
          </a:graphicData>
        </a:graphic>
      </p:graphicFrame>
      <p:sp>
        <p:nvSpPr>
          <p:cNvPr id="6" name="TextBox 5">
            <a:extLst>
              <a:ext uri="{FF2B5EF4-FFF2-40B4-BE49-F238E27FC236}">
                <a16:creationId xmlns:a16="http://schemas.microsoft.com/office/drawing/2014/main" id="{5B7DC0AA-FB3E-8272-3D80-24DCFD802EBC}"/>
              </a:ext>
            </a:extLst>
          </p:cNvPr>
          <p:cNvSpPr txBox="1"/>
          <p:nvPr/>
        </p:nvSpPr>
        <p:spPr>
          <a:xfrm>
            <a:off x="2339752" y="3733574"/>
            <a:ext cx="4279116" cy="27699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1200" dirty="0"/>
              <a:t>Table 1: Dataset size for each classification task</a:t>
            </a:r>
          </a:p>
        </p:txBody>
      </p:sp>
      <p:pic>
        <p:nvPicPr>
          <p:cNvPr id="4" name="Audio 3">
            <a:hlinkClick r:id="" action="ppaction://media"/>
            <a:extLst>
              <a:ext uri="{FF2B5EF4-FFF2-40B4-BE49-F238E27FC236}">
                <a16:creationId xmlns:a16="http://schemas.microsoft.com/office/drawing/2014/main" id="{EBC34BAF-FDDC-08A6-5132-94FFE1F9E7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3875834110"/>
      </p:ext>
    </p:extLst>
  </p:cSld>
  <p:clrMapOvr>
    <a:masterClrMapping/>
  </p:clrMapOvr>
  <mc:AlternateContent xmlns:mc="http://schemas.openxmlformats.org/markup-compatibility/2006">
    <mc:Choice xmlns:p14="http://schemas.microsoft.com/office/powerpoint/2010/main" Requires="p14">
      <p:transition spd="slow" p14:dur="2000" advTm="25354"/>
    </mc:Choice>
    <mc:Fallback>
      <p:transition spd="slow" advTm="25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4"/>
                </p:tgtEl>
              </p:cMediaNode>
            </p:audio>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5A94D-5468-8FC6-C25E-4507E9724E31}"/>
              </a:ext>
            </a:extLst>
          </p:cNvPr>
          <p:cNvSpPr>
            <a:spLocks noGrp="1"/>
          </p:cNvSpPr>
          <p:nvPr>
            <p:ph type="title"/>
          </p:nvPr>
        </p:nvSpPr>
        <p:spPr>
          <a:xfrm>
            <a:off x="425469" y="490432"/>
            <a:ext cx="7886700" cy="451716"/>
          </a:xfrm>
        </p:spPr>
        <p:txBody>
          <a:bodyPr/>
          <a:lstStyle/>
          <a:p>
            <a:r>
              <a:rPr lang="en-US" dirty="0"/>
              <a:t>Approach</a:t>
            </a:r>
          </a:p>
        </p:txBody>
      </p:sp>
      <p:pic>
        <p:nvPicPr>
          <p:cNvPr id="19" name="Picture 18" descr="A diagram of a process&#10;&#10;Description automatically generated">
            <a:extLst>
              <a:ext uri="{FF2B5EF4-FFF2-40B4-BE49-F238E27FC236}">
                <a16:creationId xmlns:a16="http://schemas.microsoft.com/office/drawing/2014/main" id="{A48EFE6A-E2EE-41BA-1E39-CCA17B87AF28}"/>
              </a:ext>
            </a:extLst>
          </p:cNvPr>
          <p:cNvPicPr>
            <a:picLocks noChangeAspect="1"/>
          </p:cNvPicPr>
          <p:nvPr/>
        </p:nvPicPr>
        <p:blipFill>
          <a:blip r:embed="rId5"/>
          <a:stretch>
            <a:fillRect/>
          </a:stretch>
        </p:blipFill>
        <p:spPr>
          <a:xfrm>
            <a:off x="546100" y="996950"/>
            <a:ext cx="7772400" cy="3040307"/>
          </a:xfrm>
          <a:prstGeom prst="rect">
            <a:avLst/>
          </a:prstGeom>
        </p:spPr>
      </p:pic>
      <p:sp>
        <p:nvSpPr>
          <p:cNvPr id="20" name="TextBox 19">
            <a:extLst>
              <a:ext uri="{FF2B5EF4-FFF2-40B4-BE49-F238E27FC236}">
                <a16:creationId xmlns:a16="http://schemas.microsoft.com/office/drawing/2014/main" id="{17E46239-69F9-36E8-4B1D-FBD39037880B}"/>
              </a:ext>
            </a:extLst>
          </p:cNvPr>
          <p:cNvSpPr txBox="1"/>
          <p:nvPr/>
        </p:nvSpPr>
        <p:spPr>
          <a:xfrm>
            <a:off x="2292742" y="4299942"/>
            <a:ext cx="4279116" cy="27699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1200" dirty="0"/>
              <a:t>Figure 2: Approach Overview [1]</a:t>
            </a:r>
          </a:p>
        </p:txBody>
      </p:sp>
      <p:pic>
        <p:nvPicPr>
          <p:cNvPr id="4" name="Audio 3">
            <a:hlinkClick r:id="" action="ppaction://media"/>
            <a:extLst>
              <a:ext uri="{FF2B5EF4-FFF2-40B4-BE49-F238E27FC236}">
                <a16:creationId xmlns:a16="http://schemas.microsoft.com/office/drawing/2014/main" id="{0C1081D4-F1B6-9B4F-7E97-4F32AC16F2C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4241406211"/>
      </p:ext>
    </p:extLst>
  </p:cSld>
  <p:clrMapOvr>
    <a:masterClrMapping/>
  </p:clrMapOvr>
  <mc:AlternateContent xmlns:mc="http://schemas.openxmlformats.org/markup-compatibility/2006">
    <mc:Choice xmlns:p14="http://schemas.microsoft.com/office/powerpoint/2010/main" Requires="p14">
      <p:transition spd="slow" p14:dur="2000" advTm="122156"/>
    </mc:Choice>
    <mc:Fallback>
      <p:transition spd="slow" advTm="122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4"/>
                </p:tgtEl>
              </p:cMediaNode>
            </p:audio>
          </p:childTnLst>
        </p:cTn>
      </p:par>
    </p:tnLst>
    <p:bldLst>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401AF-E809-7782-B74C-5754F75B1725}"/>
              </a:ext>
            </a:extLst>
          </p:cNvPr>
          <p:cNvSpPr>
            <a:spLocks noGrp="1"/>
          </p:cNvSpPr>
          <p:nvPr>
            <p:ph type="body" sz="quarter" idx="13"/>
          </p:nvPr>
        </p:nvSpPr>
        <p:spPr/>
        <p:txBody>
          <a:bodyPr/>
          <a:lstStyle/>
          <a:p>
            <a:endParaRPr lang="en-US" dirty="0"/>
          </a:p>
        </p:txBody>
      </p:sp>
      <p:sp>
        <p:nvSpPr>
          <p:cNvPr id="3" name="Title 2">
            <a:extLst>
              <a:ext uri="{FF2B5EF4-FFF2-40B4-BE49-F238E27FC236}">
                <a16:creationId xmlns:a16="http://schemas.microsoft.com/office/drawing/2014/main" id="{E818F051-240C-50C0-2742-8E399C5F956D}"/>
              </a:ext>
            </a:extLst>
          </p:cNvPr>
          <p:cNvSpPr>
            <a:spLocks noGrp="1"/>
          </p:cNvSpPr>
          <p:nvPr>
            <p:ph type="title"/>
          </p:nvPr>
        </p:nvSpPr>
        <p:spPr/>
        <p:txBody>
          <a:bodyPr/>
          <a:lstStyle/>
          <a:p>
            <a:r>
              <a:rPr lang="en-US" dirty="0"/>
              <a:t>Results for Objective based classification</a:t>
            </a:r>
          </a:p>
        </p:txBody>
      </p:sp>
      <p:graphicFrame>
        <p:nvGraphicFramePr>
          <p:cNvPr id="4" name="Table 3">
            <a:extLst>
              <a:ext uri="{FF2B5EF4-FFF2-40B4-BE49-F238E27FC236}">
                <a16:creationId xmlns:a16="http://schemas.microsoft.com/office/drawing/2014/main" id="{40CF2CB3-2F37-8BD1-B935-CFE148F96B78}"/>
              </a:ext>
            </a:extLst>
          </p:cNvPr>
          <p:cNvGraphicFramePr>
            <a:graphicFrameLocks noGrp="1"/>
          </p:cNvGraphicFramePr>
          <p:nvPr>
            <p:extLst>
              <p:ext uri="{D42A27DB-BD31-4B8C-83A1-F6EECF244321}">
                <p14:modId xmlns:p14="http://schemas.microsoft.com/office/powerpoint/2010/main" val="3944339859"/>
              </p:ext>
            </p:extLst>
          </p:nvPr>
        </p:nvGraphicFramePr>
        <p:xfrm>
          <a:off x="1050173" y="1439737"/>
          <a:ext cx="5958887" cy="2131052"/>
        </p:xfrm>
        <a:graphic>
          <a:graphicData uri="http://schemas.openxmlformats.org/drawingml/2006/table">
            <a:tbl>
              <a:tblPr firstRow="1" bandRow="1">
                <a:tableStyleId>{5C22544A-7EE6-4342-B048-85BDC9FD1C3A}</a:tableStyleId>
              </a:tblPr>
              <a:tblGrid>
                <a:gridCol w="1940102">
                  <a:extLst>
                    <a:ext uri="{9D8B030D-6E8A-4147-A177-3AD203B41FA5}">
                      <a16:colId xmlns:a16="http://schemas.microsoft.com/office/drawing/2014/main" val="922552232"/>
                    </a:ext>
                  </a:extLst>
                </a:gridCol>
                <a:gridCol w="1339595">
                  <a:extLst>
                    <a:ext uri="{9D8B030D-6E8A-4147-A177-3AD203B41FA5}">
                      <a16:colId xmlns:a16="http://schemas.microsoft.com/office/drawing/2014/main" val="247658841"/>
                    </a:ext>
                  </a:extLst>
                </a:gridCol>
                <a:gridCol w="1339595">
                  <a:extLst>
                    <a:ext uri="{9D8B030D-6E8A-4147-A177-3AD203B41FA5}">
                      <a16:colId xmlns:a16="http://schemas.microsoft.com/office/drawing/2014/main" val="1404808253"/>
                    </a:ext>
                  </a:extLst>
                </a:gridCol>
                <a:gridCol w="1339595">
                  <a:extLst>
                    <a:ext uri="{9D8B030D-6E8A-4147-A177-3AD203B41FA5}">
                      <a16:colId xmlns:a16="http://schemas.microsoft.com/office/drawing/2014/main" val="2845914138"/>
                    </a:ext>
                  </a:extLst>
                </a:gridCol>
              </a:tblGrid>
              <a:tr h="359569">
                <a:tc rowSpan="2">
                  <a:txBody>
                    <a:bodyPr/>
                    <a:lstStyle/>
                    <a:p>
                      <a:pPr algn="ctr"/>
                      <a:r>
                        <a:rPr lang="en-US" sz="1400" dirty="0"/>
                        <a:t>Model</a:t>
                      </a:r>
                    </a:p>
                  </a:txBody>
                  <a:tcPr anchor="ctr"/>
                </a:tc>
                <a:tc gridSpan="3">
                  <a:txBody>
                    <a:bodyPr/>
                    <a:lstStyle/>
                    <a:p>
                      <a:pPr algn="ctr"/>
                      <a:r>
                        <a:rPr lang="en-US" sz="1400" dirty="0"/>
                        <a:t>F1-score %</a:t>
                      </a:r>
                    </a:p>
                  </a:txBody>
                  <a:tcPr anchor="ctr"/>
                </a:tc>
                <a:tc hMerge="1">
                  <a:txBody>
                    <a:bodyPr/>
                    <a:lstStyle/>
                    <a:p>
                      <a:pPr algn="ctr"/>
                      <a:endParaRPr lang="en-US" sz="1400" dirty="0"/>
                    </a:p>
                  </a:txBody>
                  <a:tcPr anchor="ctr"/>
                </a:tc>
                <a:tc hMerge="1">
                  <a:txBody>
                    <a:bodyPr/>
                    <a:lstStyle/>
                    <a:p>
                      <a:pPr algn="ctr"/>
                      <a:endParaRPr lang="en-US" sz="1400" dirty="0"/>
                    </a:p>
                  </a:txBody>
                  <a:tcPr anchor="ctr"/>
                </a:tc>
                <a:extLst>
                  <a:ext uri="{0D108BD9-81ED-4DB2-BD59-A6C34878D82A}">
                    <a16:rowId xmlns:a16="http://schemas.microsoft.com/office/drawing/2014/main" val="439375064"/>
                  </a:ext>
                </a:extLst>
              </a:tr>
              <a:tr h="239399">
                <a:tc vMerge="1">
                  <a:txBody>
                    <a:bodyPr/>
                    <a:lstStyle/>
                    <a:p>
                      <a:pPr algn="ctr" fontAlgn="b"/>
                      <a:endParaRPr lang="en-CA" sz="1000" b="0" i="0" u="none" strike="noStrike" dirty="0">
                        <a:solidFill>
                          <a:srgbClr val="000000"/>
                        </a:solidFill>
                        <a:effectLst/>
                        <a:latin typeface="Arial" panose="020B0604020202020204" pitchFamily="34" charset="0"/>
                      </a:endParaRPr>
                    </a:p>
                  </a:txBody>
                  <a:tcPr marL="9525" marR="9525" marT="9525" marB="0" anchor="b"/>
                </a:tc>
                <a:tc>
                  <a:txBody>
                    <a:bodyPr/>
                    <a:lstStyle/>
                    <a:p>
                      <a:pPr marL="0" algn="ctr" defTabSz="457200" rtl="0" eaLnBrk="1" fontAlgn="b" latinLnBrk="0" hangingPunct="1"/>
                      <a:r>
                        <a:rPr lang="en-CA" sz="1400" b="1" kern="1200" dirty="0">
                          <a:solidFill>
                            <a:schemeClr val="bg1"/>
                          </a:solidFill>
                          <a:latin typeface="+mn-lt"/>
                          <a:ea typeface="+mn-ea"/>
                          <a:cs typeface="+mn-cs"/>
                        </a:rPr>
                        <a:t>Bug</a:t>
                      </a:r>
                    </a:p>
                  </a:txBody>
                  <a:tcPr marL="9525" marR="9525" marT="9525" marB="0" anchor="b">
                    <a:solidFill>
                      <a:schemeClr val="accent1"/>
                    </a:solidFill>
                  </a:tcPr>
                </a:tc>
                <a:tc>
                  <a:txBody>
                    <a:bodyPr/>
                    <a:lstStyle/>
                    <a:p>
                      <a:pPr marL="0" algn="ctr" defTabSz="457200" rtl="0" eaLnBrk="1" fontAlgn="b" latinLnBrk="0" hangingPunct="1"/>
                      <a:r>
                        <a:rPr lang="en-CA" sz="1400" b="1" kern="1200" dirty="0">
                          <a:solidFill>
                            <a:schemeClr val="bg1"/>
                          </a:solidFill>
                          <a:latin typeface="+mn-lt"/>
                          <a:ea typeface="+mn-ea"/>
                          <a:cs typeface="+mn-cs"/>
                        </a:rPr>
                        <a:t>Enhancement</a:t>
                      </a:r>
                    </a:p>
                  </a:txBody>
                  <a:tcPr marL="9525" marR="9525" marT="9525" marB="0" anchor="b">
                    <a:solidFill>
                      <a:schemeClr val="accent1"/>
                    </a:solidFill>
                  </a:tcPr>
                </a:tc>
                <a:tc>
                  <a:txBody>
                    <a:bodyPr/>
                    <a:lstStyle/>
                    <a:p>
                      <a:pPr marL="0" algn="ctr" defTabSz="457200" rtl="0" eaLnBrk="1" fontAlgn="b" latinLnBrk="0" hangingPunct="1"/>
                      <a:r>
                        <a:rPr lang="en-CA" sz="1400" b="1" kern="1200" dirty="0">
                          <a:solidFill>
                            <a:schemeClr val="bg1"/>
                          </a:solidFill>
                          <a:latin typeface="+mn-lt"/>
                          <a:ea typeface="+mn-ea"/>
                          <a:cs typeface="+mn-cs"/>
                        </a:rPr>
                        <a:t>Support</a:t>
                      </a:r>
                    </a:p>
                  </a:txBody>
                  <a:tcPr marL="9525" marR="9525" marT="9525" marB="0" anchor="b">
                    <a:solidFill>
                      <a:schemeClr val="accent1"/>
                    </a:solidFill>
                  </a:tcPr>
                </a:tc>
                <a:extLst>
                  <a:ext uri="{0D108BD9-81ED-4DB2-BD59-A6C34878D82A}">
                    <a16:rowId xmlns:a16="http://schemas.microsoft.com/office/drawing/2014/main" val="1082420575"/>
                  </a:ext>
                </a:extLst>
              </a:tr>
              <a:tr h="239399">
                <a:tc>
                  <a:txBody>
                    <a:bodyPr/>
                    <a:lstStyle/>
                    <a:p>
                      <a:pPr marL="0" algn="ctr" defTabSz="457200" rtl="0" eaLnBrk="1" fontAlgn="b" latinLnBrk="0" hangingPunct="1"/>
                      <a:r>
                        <a:rPr lang="en-CA" sz="1400" b="0" kern="1200" dirty="0">
                          <a:solidFill>
                            <a:schemeClr val="dk1"/>
                          </a:solidFill>
                          <a:latin typeface="+mn-lt"/>
                          <a:ea typeface="+mn-ea"/>
                          <a:cs typeface="+mn-cs"/>
                        </a:rPr>
                        <a:t>Keyword-based</a:t>
                      </a:r>
                    </a:p>
                  </a:txBody>
                  <a:tcPr marL="9525" marR="9525" marT="9525" marB="0" anchor="b"/>
                </a:tc>
                <a:tc>
                  <a:txBody>
                    <a:bodyPr/>
                    <a:lstStyle/>
                    <a:p>
                      <a:pPr marL="0" algn="ctr" defTabSz="457200" rtl="0" eaLnBrk="1" fontAlgn="b" latinLnBrk="0" hangingPunct="1"/>
                      <a:r>
                        <a:rPr lang="en-CA" sz="1400" b="0" kern="1200" dirty="0">
                          <a:solidFill>
                            <a:schemeClr val="dk1"/>
                          </a:solidFill>
                          <a:latin typeface="+mn-lt"/>
                          <a:ea typeface="+mn-ea"/>
                          <a:cs typeface="+mn-cs"/>
                        </a:rPr>
                        <a:t>49</a:t>
                      </a:r>
                    </a:p>
                  </a:txBody>
                  <a:tcPr marL="9525" marR="9525" marT="9525" marB="0" anchor="b"/>
                </a:tc>
                <a:tc>
                  <a:txBody>
                    <a:bodyPr/>
                    <a:lstStyle/>
                    <a:p>
                      <a:pPr marL="0" algn="ctr" defTabSz="457200" rtl="0" eaLnBrk="1" fontAlgn="b" latinLnBrk="0" hangingPunct="1"/>
                      <a:r>
                        <a:rPr lang="en-CA" sz="1400" b="0" kern="1200" dirty="0">
                          <a:solidFill>
                            <a:schemeClr val="dk1"/>
                          </a:solidFill>
                          <a:latin typeface="+mn-lt"/>
                          <a:ea typeface="+mn-ea"/>
                          <a:cs typeface="+mn-cs"/>
                        </a:rPr>
                        <a:t>25</a:t>
                      </a:r>
                    </a:p>
                  </a:txBody>
                  <a:tcPr marL="9525" marR="9525" marT="9525" marB="0" anchor="b"/>
                </a:tc>
                <a:tc>
                  <a:txBody>
                    <a:bodyPr/>
                    <a:lstStyle/>
                    <a:p>
                      <a:pPr marL="0" algn="ctr" defTabSz="457200" rtl="0" eaLnBrk="1" fontAlgn="b" latinLnBrk="0" hangingPunct="1"/>
                      <a:r>
                        <a:rPr lang="en-CA" sz="1400" b="0" kern="1200" dirty="0">
                          <a:solidFill>
                            <a:schemeClr val="dk1"/>
                          </a:solidFill>
                          <a:latin typeface="+mn-lt"/>
                          <a:ea typeface="+mn-ea"/>
                          <a:cs typeface="+mn-cs"/>
                        </a:rPr>
                        <a:t>22</a:t>
                      </a:r>
                    </a:p>
                  </a:txBody>
                  <a:tcPr marL="9525" marR="9525" marT="9525" marB="0" anchor="b"/>
                </a:tc>
                <a:extLst>
                  <a:ext uri="{0D108BD9-81ED-4DB2-BD59-A6C34878D82A}">
                    <a16:rowId xmlns:a16="http://schemas.microsoft.com/office/drawing/2014/main" val="678397694"/>
                  </a:ext>
                </a:extLst>
              </a:tr>
              <a:tr h="226299">
                <a:tc>
                  <a:txBody>
                    <a:bodyPr/>
                    <a:lstStyle/>
                    <a:p>
                      <a:pPr marL="0" algn="ctr" defTabSz="457200" rtl="0" eaLnBrk="1" fontAlgn="b" latinLnBrk="0" hangingPunct="1"/>
                      <a:r>
                        <a:rPr lang="en-CA" sz="1400" b="0" kern="1200" dirty="0">
                          <a:solidFill>
                            <a:schemeClr val="dk1"/>
                          </a:solidFill>
                          <a:latin typeface="+mn-lt"/>
                          <a:ea typeface="+mn-ea"/>
                          <a:cs typeface="+mn-cs"/>
                        </a:rPr>
                        <a:t>Multinomial NB</a:t>
                      </a:r>
                    </a:p>
                  </a:txBody>
                  <a:tcPr marL="9525" marR="9525" marT="9525" marB="0" anchor="b"/>
                </a:tc>
                <a:tc>
                  <a:txBody>
                    <a:bodyPr/>
                    <a:lstStyle/>
                    <a:p>
                      <a:pPr marL="0" algn="ctr" defTabSz="457200" rtl="0" eaLnBrk="1" fontAlgn="b" latinLnBrk="0" hangingPunct="1"/>
                      <a:r>
                        <a:rPr lang="en-CA" sz="1400" b="0" kern="1200" dirty="0">
                          <a:solidFill>
                            <a:schemeClr val="dk1"/>
                          </a:solidFill>
                          <a:latin typeface="+mn-lt"/>
                          <a:ea typeface="+mn-ea"/>
                          <a:cs typeface="+mn-cs"/>
                        </a:rPr>
                        <a:t>77</a:t>
                      </a:r>
                    </a:p>
                  </a:txBody>
                  <a:tcPr marL="9525" marR="9525" marT="9525" marB="0" anchor="b"/>
                </a:tc>
                <a:tc>
                  <a:txBody>
                    <a:bodyPr/>
                    <a:lstStyle/>
                    <a:p>
                      <a:pPr marL="0" algn="ctr" defTabSz="457200" rtl="0" eaLnBrk="1" fontAlgn="b" latinLnBrk="0" hangingPunct="1"/>
                      <a:r>
                        <a:rPr lang="en-CA" sz="1400" b="0" kern="1200" dirty="0">
                          <a:solidFill>
                            <a:schemeClr val="dk1"/>
                          </a:solidFill>
                          <a:latin typeface="+mn-lt"/>
                          <a:ea typeface="+mn-ea"/>
                          <a:cs typeface="+mn-cs"/>
                        </a:rPr>
                        <a:t>77</a:t>
                      </a:r>
                    </a:p>
                  </a:txBody>
                  <a:tcPr marL="9525" marR="9525" marT="9525" marB="0" anchor="b"/>
                </a:tc>
                <a:tc>
                  <a:txBody>
                    <a:bodyPr/>
                    <a:lstStyle/>
                    <a:p>
                      <a:pPr marL="0" algn="ctr" defTabSz="457200" rtl="0" eaLnBrk="1" fontAlgn="b" latinLnBrk="0" hangingPunct="1"/>
                      <a:r>
                        <a:rPr lang="en-CA" sz="1400" b="0" kern="1200" dirty="0">
                          <a:solidFill>
                            <a:schemeClr val="dk1"/>
                          </a:solidFill>
                          <a:latin typeface="+mn-lt"/>
                          <a:ea typeface="+mn-ea"/>
                          <a:cs typeface="+mn-cs"/>
                        </a:rPr>
                        <a:t>47</a:t>
                      </a:r>
                    </a:p>
                  </a:txBody>
                  <a:tcPr marL="9525" marR="9525" marT="9525" marB="0" anchor="b"/>
                </a:tc>
                <a:extLst>
                  <a:ext uri="{0D108BD9-81ED-4DB2-BD59-A6C34878D82A}">
                    <a16:rowId xmlns:a16="http://schemas.microsoft.com/office/drawing/2014/main" val="1230575338"/>
                  </a:ext>
                </a:extLst>
              </a:tr>
              <a:tr h="226299">
                <a:tc>
                  <a:txBody>
                    <a:bodyPr/>
                    <a:lstStyle/>
                    <a:p>
                      <a:pPr marL="0" algn="ctr" defTabSz="457200" rtl="0" eaLnBrk="1" fontAlgn="b" latinLnBrk="0" hangingPunct="1"/>
                      <a:r>
                        <a:rPr lang="en-CA" sz="1400" b="0" kern="1200" dirty="0">
                          <a:solidFill>
                            <a:schemeClr val="dk1"/>
                          </a:solidFill>
                          <a:latin typeface="+mn-lt"/>
                          <a:ea typeface="+mn-ea"/>
                          <a:cs typeface="+mn-cs"/>
                        </a:rPr>
                        <a:t>Bi-LSTM</a:t>
                      </a:r>
                    </a:p>
                  </a:txBody>
                  <a:tcPr marL="9525" marR="9525" marT="9525" marB="0" anchor="b"/>
                </a:tc>
                <a:tc>
                  <a:txBody>
                    <a:bodyPr/>
                    <a:lstStyle/>
                    <a:p>
                      <a:pPr marL="0" algn="ctr" defTabSz="457200" rtl="0" eaLnBrk="1" fontAlgn="b" latinLnBrk="0" hangingPunct="1"/>
                      <a:r>
                        <a:rPr lang="en-CA" sz="1400" b="0" kern="1200" dirty="0">
                          <a:solidFill>
                            <a:schemeClr val="dk1"/>
                          </a:solidFill>
                          <a:latin typeface="+mn-lt"/>
                          <a:ea typeface="+mn-ea"/>
                          <a:cs typeface="+mn-cs"/>
                        </a:rPr>
                        <a:t>74</a:t>
                      </a:r>
                    </a:p>
                  </a:txBody>
                  <a:tcPr marL="9525" marR="9525" marT="9525" marB="0" anchor="b"/>
                </a:tc>
                <a:tc>
                  <a:txBody>
                    <a:bodyPr/>
                    <a:lstStyle/>
                    <a:p>
                      <a:pPr marL="0" algn="ctr" defTabSz="457200" rtl="0" eaLnBrk="1" fontAlgn="b" latinLnBrk="0" hangingPunct="1"/>
                      <a:r>
                        <a:rPr lang="en-CA" sz="1400" b="0" kern="1200" dirty="0">
                          <a:solidFill>
                            <a:schemeClr val="dk1"/>
                          </a:solidFill>
                          <a:latin typeface="+mn-lt"/>
                          <a:ea typeface="+mn-ea"/>
                          <a:cs typeface="+mn-cs"/>
                        </a:rPr>
                        <a:t>72</a:t>
                      </a:r>
                    </a:p>
                  </a:txBody>
                  <a:tcPr marL="9525" marR="9525" marT="9525" marB="0" anchor="b"/>
                </a:tc>
                <a:tc>
                  <a:txBody>
                    <a:bodyPr/>
                    <a:lstStyle/>
                    <a:p>
                      <a:pPr marL="0" algn="ctr" defTabSz="457200" rtl="0" eaLnBrk="1" fontAlgn="b" latinLnBrk="0" hangingPunct="1"/>
                      <a:r>
                        <a:rPr lang="en-CA" sz="1400" b="0" kern="1200" dirty="0">
                          <a:solidFill>
                            <a:schemeClr val="dk1"/>
                          </a:solidFill>
                          <a:latin typeface="+mn-lt"/>
                          <a:ea typeface="+mn-ea"/>
                          <a:cs typeface="+mn-cs"/>
                        </a:rPr>
                        <a:t>40</a:t>
                      </a:r>
                    </a:p>
                  </a:txBody>
                  <a:tcPr marL="9525" marR="9525" marT="9525" marB="0" anchor="b"/>
                </a:tc>
                <a:extLst>
                  <a:ext uri="{0D108BD9-81ED-4DB2-BD59-A6C34878D82A}">
                    <a16:rowId xmlns:a16="http://schemas.microsoft.com/office/drawing/2014/main" val="2084496127"/>
                  </a:ext>
                </a:extLst>
              </a:tr>
              <a:tr h="226299">
                <a:tc>
                  <a:txBody>
                    <a:bodyPr/>
                    <a:lstStyle/>
                    <a:p>
                      <a:pPr algn="ctr" fontAlgn="b"/>
                      <a:r>
                        <a:rPr lang="en-CA" sz="1400" b="0" kern="1200" dirty="0">
                          <a:solidFill>
                            <a:schemeClr val="dk1"/>
                          </a:solidFill>
                          <a:latin typeface="+mn-lt"/>
                          <a:ea typeface="+mn-ea"/>
                          <a:cs typeface="+mn-cs"/>
                        </a:rPr>
                        <a:t>CNN [4]</a:t>
                      </a:r>
                    </a:p>
                  </a:txBody>
                  <a:tcPr marL="9525" marR="9525" marT="9525" marB="0" anchor="b"/>
                </a:tc>
                <a:tc>
                  <a:txBody>
                    <a:bodyPr/>
                    <a:lstStyle/>
                    <a:p>
                      <a:pPr marL="0" algn="ctr" defTabSz="457200" rtl="0" eaLnBrk="1" fontAlgn="b" latinLnBrk="0" hangingPunct="1"/>
                      <a:r>
                        <a:rPr lang="en-CA" sz="1400" b="0" kern="1200" dirty="0">
                          <a:solidFill>
                            <a:schemeClr val="dk1"/>
                          </a:solidFill>
                          <a:latin typeface="+mn-lt"/>
                          <a:ea typeface="+mn-ea"/>
                          <a:cs typeface="+mn-cs"/>
                        </a:rPr>
                        <a:t>77</a:t>
                      </a:r>
                    </a:p>
                  </a:txBody>
                  <a:tcPr marL="9525" marR="9525" marT="9525" marB="0" anchor="b"/>
                </a:tc>
                <a:tc>
                  <a:txBody>
                    <a:bodyPr/>
                    <a:lstStyle/>
                    <a:p>
                      <a:pPr marL="0" algn="ctr" defTabSz="457200" rtl="0" eaLnBrk="1" fontAlgn="b" latinLnBrk="0" hangingPunct="1"/>
                      <a:r>
                        <a:rPr lang="en-CA" sz="1400" b="0" kern="1200" dirty="0">
                          <a:solidFill>
                            <a:schemeClr val="dk1"/>
                          </a:solidFill>
                          <a:latin typeface="+mn-lt"/>
                          <a:ea typeface="+mn-ea"/>
                          <a:cs typeface="+mn-cs"/>
                        </a:rPr>
                        <a:t>75</a:t>
                      </a:r>
                    </a:p>
                  </a:txBody>
                  <a:tcPr marL="9525" marR="9525" marT="9525" marB="0" anchor="b"/>
                </a:tc>
                <a:tc>
                  <a:txBody>
                    <a:bodyPr/>
                    <a:lstStyle/>
                    <a:p>
                      <a:pPr marL="0" algn="ctr" defTabSz="457200" rtl="0" eaLnBrk="1" fontAlgn="b" latinLnBrk="0" hangingPunct="1"/>
                      <a:r>
                        <a:rPr lang="en-CA" sz="1400" b="0" kern="1200" dirty="0">
                          <a:solidFill>
                            <a:schemeClr val="dk1"/>
                          </a:solidFill>
                          <a:latin typeface="+mn-lt"/>
                          <a:ea typeface="+mn-ea"/>
                          <a:cs typeface="+mn-cs"/>
                        </a:rPr>
                        <a:t>41</a:t>
                      </a:r>
                    </a:p>
                  </a:txBody>
                  <a:tcPr marL="9525" marR="9525" marT="9525" marB="0" anchor="b"/>
                </a:tc>
                <a:extLst>
                  <a:ext uri="{0D108BD9-81ED-4DB2-BD59-A6C34878D82A}">
                    <a16:rowId xmlns:a16="http://schemas.microsoft.com/office/drawing/2014/main" val="627440835"/>
                  </a:ext>
                </a:extLst>
              </a:tr>
              <a:tr h="226299">
                <a:tc>
                  <a:txBody>
                    <a:bodyPr/>
                    <a:lstStyle/>
                    <a:p>
                      <a:pPr algn="ctr" fontAlgn="b"/>
                      <a:r>
                        <a:rPr lang="en-CA" sz="1400" b="0" kern="1200" dirty="0" err="1">
                          <a:solidFill>
                            <a:schemeClr val="dk1"/>
                          </a:solidFill>
                          <a:latin typeface="+mn-lt"/>
                          <a:ea typeface="+mn-ea"/>
                          <a:cs typeface="+mn-cs"/>
                        </a:rPr>
                        <a:t>FastText</a:t>
                      </a:r>
                      <a:r>
                        <a:rPr lang="en-CA" sz="1400" b="0" kern="1200" dirty="0">
                          <a:solidFill>
                            <a:schemeClr val="dk1"/>
                          </a:solidFill>
                          <a:latin typeface="+mn-lt"/>
                          <a:ea typeface="+mn-ea"/>
                          <a:cs typeface="+mn-cs"/>
                        </a:rPr>
                        <a:t> [5]</a:t>
                      </a:r>
                    </a:p>
                  </a:txBody>
                  <a:tcPr marL="9525" marR="9525" marT="9525" marB="0" anchor="b"/>
                </a:tc>
                <a:tc>
                  <a:txBody>
                    <a:bodyPr/>
                    <a:lstStyle/>
                    <a:p>
                      <a:pPr marL="0" algn="ctr" defTabSz="457200" rtl="0" eaLnBrk="1" fontAlgn="b" latinLnBrk="0" hangingPunct="1"/>
                      <a:r>
                        <a:rPr lang="en-CA" sz="1400" b="0" kern="1200" dirty="0">
                          <a:solidFill>
                            <a:schemeClr val="dk1"/>
                          </a:solidFill>
                          <a:latin typeface="+mn-lt"/>
                          <a:ea typeface="+mn-ea"/>
                          <a:cs typeface="+mn-cs"/>
                        </a:rPr>
                        <a:t>80</a:t>
                      </a:r>
                    </a:p>
                  </a:txBody>
                  <a:tcPr marL="9525" marR="9525" marT="9525" marB="0" anchor="b"/>
                </a:tc>
                <a:tc>
                  <a:txBody>
                    <a:bodyPr/>
                    <a:lstStyle/>
                    <a:p>
                      <a:pPr marL="0" algn="ctr" defTabSz="457200" rtl="0" eaLnBrk="1" fontAlgn="b" latinLnBrk="0" hangingPunct="1"/>
                      <a:r>
                        <a:rPr lang="en-CA" sz="1400" b="0" kern="1200" dirty="0">
                          <a:solidFill>
                            <a:schemeClr val="dk1"/>
                          </a:solidFill>
                          <a:latin typeface="+mn-lt"/>
                          <a:ea typeface="+mn-ea"/>
                          <a:cs typeface="+mn-cs"/>
                        </a:rPr>
                        <a:t>78</a:t>
                      </a:r>
                    </a:p>
                  </a:txBody>
                  <a:tcPr marL="9525" marR="9525" marT="9525" marB="0" anchor="b"/>
                </a:tc>
                <a:tc>
                  <a:txBody>
                    <a:bodyPr/>
                    <a:lstStyle/>
                    <a:p>
                      <a:pPr marL="0" algn="ctr" defTabSz="457200" rtl="0" eaLnBrk="1" fontAlgn="b" latinLnBrk="0" hangingPunct="1"/>
                      <a:r>
                        <a:rPr lang="en-CA" sz="1400" b="0" kern="1200" dirty="0">
                          <a:solidFill>
                            <a:schemeClr val="dk1"/>
                          </a:solidFill>
                          <a:latin typeface="+mn-lt"/>
                          <a:ea typeface="+mn-ea"/>
                          <a:cs typeface="+mn-cs"/>
                        </a:rPr>
                        <a:t>54</a:t>
                      </a:r>
                    </a:p>
                  </a:txBody>
                  <a:tcPr marL="9525" marR="9525" marT="9525" marB="0" anchor="b"/>
                </a:tc>
                <a:extLst>
                  <a:ext uri="{0D108BD9-81ED-4DB2-BD59-A6C34878D82A}">
                    <a16:rowId xmlns:a16="http://schemas.microsoft.com/office/drawing/2014/main" val="2580868619"/>
                  </a:ext>
                </a:extLst>
              </a:tr>
              <a:tr h="387489">
                <a:tc>
                  <a:txBody>
                    <a:bodyPr/>
                    <a:lstStyle/>
                    <a:p>
                      <a:pPr algn="ctr" fontAlgn="b"/>
                      <a:r>
                        <a:rPr lang="en-CA" sz="1400" b="0" kern="1200" dirty="0">
                          <a:solidFill>
                            <a:schemeClr val="dk1"/>
                          </a:solidFill>
                          <a:latin typeface="+mn-lt"/>
                          <a:ea typeface="+mn-ea"/>
                          <a:cs typeface="+mn-cs"/>
                        </a:rPr>
                        <a:t>Proposed approach</a:t>
                      </a:r>
                    </a:p>
                  </a:txBody>
                  <a:tcPr marL="9525" marR="9525" marT="9525" marB="0" anchor="b"/>
                </a:tc>
                <a:tc>
                  <a:txBody>
                    <a:bodyPr/>
                    <a:lstStyle/>
                    <a:p>
                      <a:pPr marL="0" algn="ctr" defTabSz="457200" rtl="0" eaLnBrk="1" fontAlgn="b" latinLnBrk="0" hangingPunct="1"/>
                      <a:r>
                        <a:rPr lang="en-CA" sz="1400" b="1" kern="1200" dirty="0">
                          <a:solidFill>
                            <a:schemeClr val="dk1"/>
                          </a:solidFill>
                          <a:latin typeface="+mn-lt"/>
                          <a:ea typeface="+mn-ea"/>
                          <a:cs typeface="+mn-cs"/>
                        </a:rPr>
                        <a:t>85</a:t>
                      </a:r>
                    </a:p>
                  </a:txBody>
                  <a:tcPr marL="9525" marR="9525" marT="9525" marB="0" anchor="b"/>
                </a:tc>
                <a:tc>
                  <a:txBody>
                    <a:bodyPr/>
                    <a:lstStyle/>
                    <a:p>
                      <a:pPr marL="0" algn="ctr" defTabSz="457200" rtl="0" eaLnBrk="1" fontAlgn="b" latinLnBrk="0" hangingPunct="1"/>
                      <a:r>
                        <a:rPr lang="en-CA" sz="1400" b="1" kern="1200" dirty="0">
                          <a:solidFill>
                            <a:schemeClr val="dk1"/>
                          </a:solidFill>
                          <a:latin typeface="+mn-lt"/>
                          <a:ea typeface="+mn-ea"/>
                          <a:cs typeface="+mn-cs"/>
                        </a:rPr>
                        <a:t>84</a:t>
                      </a:r>
                    </a:p>
                  </a:txBody>
                  <a:tcPr marL="9525" marR="9525" marT="9525" marB="0" anchor="b"/>
                </a:tc>
                <a:tc>
                  <a:txBody>
                    <a:bodyPr/>
                    <a:lstStyle/>
                    <a:p>
                      <a:pPr marL="0" algn="ctr" defTabSz="457200" rtl="0" eaLnBrk="1" fontAlgn="b" latinLnBrk="0" hangingPunct="1"/>
                      <a:r>
                        <a:rPr lang="en-CA" sz="1400" b="1" kern="1200" dirty="0">
                          <a:solidFill>
                            <a:schemeClr val="dk1"/>
                          </a:solidFill>
                          <a:latin typeface="+mn-lt"/>
                          <a:ea typeface="+mn-ea"/>
                          <a:cs typeface="+mn-cs"/>
                        </a:rPr>
                        <a:t>67</a:t>
                      </a:r>
                    </a:p>
                  </a:txBody>
                  <a:tcPr marL="9525" marR="9525" marT="9525" marB="0" anchor="b"/>
                </a:tc>
                <a:extLst>
                  <a:ext uri="{0D108BD9-81ED-4DB2-BD59-A6C34878D82A}">
                    <a16:rowId xmlns:a16="http://schemas.microsoft.com/office/drawing/2014/main" val="3274040833"/>
                  </a:ext>
                </a:extLst>
              </a:tr>
            </a:tbl>
          </a:graphicData>
        </a:graphic>
      </p:graphicFrame>
      <p:sp>
        <p:nvSpPr>
          <p:cNvPr id="5" name="TextBox 4">
            <a:extLst>
              <a:ext uri="{FF2B5EF4-FFF2-40B4-BE49-F238E27FC236}">
                <a16:creationId xmlns:a16="http://schemas.microsoft.com/office/drawing/2014/main" id="{39E785A6-F807-59B7-9CED-319A59AF3476}"/>
              </a:ext>
            </a:extLst>
          </p:cNvPr>
          <p:cNvSpPr txBox="1"/>
          <p:nvPr/>
        </p:nvSpPr>
        <p:spPr>
          <a:xfrm>
            <a:off x="1821401" y="3690420"/>
            <a:ext cx="4896544" cy="2308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900" dirty="0"/>
              <a:t>Table 2: Objective detection results and comparisons</a:t>
            </a:r>
          </a:p>
        </p:txBody>
      </p:sp>
      <p:pic>
        <p:nvPicPr>
          <p:cNvPr id="7" name="Audio 6">
            <a:hlinkClick r:id="" action="ppaction://media"/>
            <a:extLst>
              <a:ext uri="{FF2B5EF4-FFF2-40B4-BE49-F238E27FC236}">
                <a16:creationId xmlns:a16="http://schemas.microsoft.com/office/drawing/2014/main" id="{619CBC9E-5091-D7A9-DEBC-A8E33CD712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3912376684"/>
      </p:ext>
    </p:extLst>
  </p:cSld>
  <p:clrMapOvr>
    <a:masterClrMapping/>
  </p:clrMapOvr>
  <mc:AlternateContent xmlns:mc="http://schemas.openxmlformats.org/markup-compatibility/2006">
    <mc:Choice xmlns:p14="http://schemas.microsoft.com/office/powerpoint/2010/main" Requires="p14">
      <p:transition spd="slow" p14:dur="2000" advTm="72512"/>
    </mc:Choice>
    <mc:Fallback>
      <p:transition spd="slow" advTm="72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7"/>
                </p:tgtEl>
              </p:cMediaNode>
            </p:audio>
          </p:childTnLst>
        </p:cTn>
      </p:par>
    </p:tnLst>
    <p:bldLst>
      <p:bldP spid="5" grpId="0" animBg="1"/>
    </p:bldLst>
  </p:timing>
</p:sld>
</file>

<file path=ppt/theme/theme1.xml><?xml version="1.0" encoding="utf-8"?>
<a:theme xmlns:a="http://schemas.openxmlformats.org/drawingml/2006/main" name="Office Theme">
  <a:themeElements>
    <a:clrScheme name="UBC Brand 1">
      <a:dk1>
        <a:srgbClr val="002040"/>
      </a:dk1>
      <a:lt1>
        <a:sysClr val="window" lastClr="FFFFFF"/>
      </a:lt1>
      <a:dk2>
        <a:srgbClr val="486B7F"/>
      </a:dk2>
      <a:lt2>
        <a:srgbClr val="EEECE1"/>
      </a:lt2>
      <a:accent1>
        <a:srgbClr val="002040"/>
      </a:accent1>
      <a:accent2>
        <a:srgbClr val="2E526B"/>
      </a:accent2>
      <a:accent3>
        <a:srgbClr val="6A8999"/>
      </a:accent3>
      <a:accent4>
        <a:srgbClr val="A7B9C1"/>
      </a:accent4>
      <a:accent5>
        <a:srgbClr val="BECBD0"/>
      </a:accent5>
      <a:accent6>
        <a:srgbClr val="D0DCD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53633</TotalTime>
  <Words>2871</Words>
  <Application>Microsoft Macintosh PowerPoint</Application>
  <PresentationFormat>On-screen Show (16:9)</PresentationFormat>
  <Paragraphs>263</Paragraphs>
  <Slides>16</Slides>
  <Notes>14</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Söhne</vt:lpstr>
      <vt:lpstr>Whitney Book</vt:lpstr>
      <vt:lpstr>Office Theme</vt:lpstr>
      <vt:lpstr>Predicting the Objective and Priority of Issue Reports in Software Repositories  Published in : Empirical Software Engineering (2022)</vt:lpstr>
      <vt:lpstr>Contents</vt:lpstr>
      <vt:lpstr>Introduction</vt:lpstr>
      <vt:lpstr>Motivation</vt:lpstr>
      <vt:lpstr>Motivation</vt:lpstr>
      <vt:lpstr>Goals</vt:lpstr>
      <vt:lpstr>Dataset</vt:lpstr>
      <vt:lpstr>Approach</vt:lpstr>
      <vt:lpstr>Results for Objective based classification</vt:lpstr>
      <vt:lpstr>Results for Priority based classification</vt:lpstr>
      <vt:lpstr>Comparisons (Objective based)</vt:lpstr>
      <vt:lpstr>Comparisons (Priority based)</vt:lpstr>
      <vt:lpstr>Conclusion</vt:lpstr>
      <vt:lpstr>References</vt:lpstr>
      <vt:lpstr>References</vt:lpstr>
      <vt:lpstr>PowerPoint Presentation</vt:lpstr>
    </vt:vector>
  </TitlesOfParts>
  <Manager/>
  <Company>UBC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UBC Powerpoint template (text)</dc:title>
  <dc:subject/>
  <dc:creator/>
  <cp:keywords/>
  <dc:description/>
  <cp:lastModifiedBy>pragya18@student.ubc.ca</cp:lastModifiedBy>
  <cp:revision>298</cp:revision>
  <cp:lastPrinted>2016-07-11T18:15:24Z</cp:lastPrinted>
  <dcterms:created xsi:type="dcterms:W3CDTF">2010-06-15T20:07:28Z</dcterms:created>
  <dcterms:modified xsi:type="dcterms:W3CDTF">2023-08-01T00:00:14Z</dcterms:modified>
  <cp:category/>
</cp:coreProperties>
</file>